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57.jpg" ContentType="image/jpeg"/>
  <Override PartName="/ppt/media/image58.jpg" ContentType="image/jpeg"/>
  <Override PartName="/ppt/media/image59.jpg" ContentType="image/jpeg"/>
  <Override PartName="/ppt/media/image60.jpg" ContentType="image/jpeg"/>
  <Override PartName="/ppt/media/image61.jpg" ContentType="image/jpeg"/>
  <Override PartName="/ppt/media/image62.jpg" ContentType="image/jpeg"/>
  <Override PartName="/ppt/media/image63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7" r:id="rId2"/>
    <p:sldId id="258" r:id="rId3"/>
    <p:sldId id="396" r:id="rId4"/>
    <p:sldId id="397" r:id="rId5"/>
    <p:sldId id="398" r:id="rId6"/>
    <p:sldId id="399" r:id="rId7"/>
    <p:sldId id="400" r:id="rId8"/>
    <p:sldId id="401" r:id="rId9"/>
    <p:sldId id="402" r:id="rId10"/>
    <p:sldId id="405" r:id="rId11"/>
    <p:sldId id="406" r:id="rId12"/>
    <p:sldId id="407" r:id="rId13"/>
    <p:sldId id="408" r:id="rId14"/>
    <p:sldId id="409" r:id="rId15"/>
    <p:sldId id="410" r:id="rId16"/>
    <p:sldId id="411" r:id="rId17"/>
    <p:sldId id="412" r:id="rId18"/>
    <p:sldId id="413" r:id="rId19"/>
    <p:sldId id="414" r:id="rId20"/>
    <p:sldId id="415" r:id="rId21"/>
    <p:sldId id="416" r:id="rId22"/>
    <p:sldId id="417" r:id="rId23"/>
    <p:sldId id="418" r:id="rId24"/>
    <p:sldId id="419" r:id="rId25"/>
    <p:sldId id="420" r:id="rId26"/>
    <p:sldId id="421" r:id="rId27"/>
    <p:sldId id="422" r:id="rId28"/>
    <p:sldId id="423" r:id="rId29"/>
    <p:sldId id="424" r:id="rId30"/>
    <p:sldId id="425" r:id="rId31"/>
    <p:sldId id="426" r:id="rId32"/>
    <p:sldId id="427" r:id="rId33"/>
    <p:sldId id="428" r:id="rId34"/>
    <p:sldId id="429" r:id="rId35"/>
    <p:sldId id="368" r:id="rId36"/>
    <p:sldId id="369" r:id="rId37"/>
    <p:sldId id="256" r:id="rId38"/>
    <p:sldId id="430" r:id="rId39"/>
    <p:sldId id="431" r:id="rId40"/>
    <p:sldId id="432" r:id="rId41"/>
    <p:sldId id="433" r:id="rId42"/>
    <p:sldId id="434" r:id="rId43"/>
    <p:sldId id="435" r:id="rId44"/>
    <p:sldId id="436" r:id="rId45"/>
    <p:sldId id="437" r:id="rId46"/>
    <p:sldId id="438" r:id="rId47"/>
    <p:sldId id="439" r:id="rId48"/>
    <p:sldId id="440" r:id="rId49"/>
    <p:sldId id="441" r:id="rId50"/>
    <p:sldId id="452" r:id="rId51"/>
    <p:sldId id="451" r:id="rId52"/>
    <p:sldId id="454" r:id="rId53"/>
    <p:sldId id="453" r:id="rId54"/>
    <p:sldId id="443" r:id="rId55"/>
    <p:sldId id="446" r:id="rId56"/>
    <p:sldId id="447" r:id="rId57"/>
    <p:sldId id="444" r:id="rId58"/>
    <p:sldId id="442" r:id="rId59"/>
    <p:sldId id="448" r:id="rId60"/>
    <p:sldId id="449" r:id="rId61"/>
    <p:sldId id="450" r:id="rId62"/>
    <p:sldId id="462" r:id="rId6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207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0A3E7A-CBEA-4D28-B88C-BF6D6A509DC9}" type="datetimeFigureOut">
              <a:rPr lang="zh-CN" altLang="en-US" smtClean="0"/>
              <a:t>2020/10/16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2CFCD-7043-4A5D-A42E-E46B45C65A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726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A90D0C-623C-462A-9D0A-3800B38040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61831DB-E954-43E3-A0DA-256F951BD7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84EC8D-EFE3-4876-B50B-800747D09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D2912-28EE-4360-BDB1-A1509E6095A7}" type="datetimeFigureOut">
              <a:rPr lang="zh-CN" altLang="en-US" smtClean="0"/>
              <a:t>2020/10/16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CCF137-AF1A-4823-A4E1-58C2C895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1F5DC5-0380-496A-83EC-1FB87FDAA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E36F6-3D5B-4C90-A4A1-C7133B5ECD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999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95B12C-E6AA-41BD-A5CF-A81CFD0C9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D4E78B4-1832-4307-A8D4-9362290930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02748E-731D-4F7D-AA30-928B04FC3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D2912-28EE-4360-BDB1-A1509E6095A7}" type="datetimeFigureOut">
              <a:rPr lang="zh-CN" altLang="en-US" smtClean="0"/>
              <a:t>2020/10/16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E826DA-DD09-4AF2-A577-F8E949AE0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E7BC43-66A9-4E85-8653-47406EAFC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E36F6-3D5B-4C90-A4A1-C7133B5ECD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048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F8ACB40-3577-4101-8DE2-EA3F8C68AC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7061115-4DCF-4D2B-9B3C-56BAE4D305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57C1CC-3DC0-41D5-AF92-4C0D4EB30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D2912-28EE-4360-BDB1-A1509E6095A7}" type="datetimeFigureOut">
              <a:rPr lang="zh-CN" altLang="en-US" smtClean="0"/>
              <a:t>2020/10/16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D225CD-92E7-40F6-94F8-D5195900E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44EBF9-BE69-4AD0-A484-0EBE032D6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E36F6-3D5B-4C90-A4A1-C7133B5ECD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0473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10/16/2020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31494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358" y="1569465"/>
            <a:ext cx="4862195" cy="38150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70707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10/16/2020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98170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4680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B32E07-232E-483F-916C-0A967C1B3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7E6388-F631-499F-B7B5-3B42E34DC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6696D8-55E5-49E8-9D79-2B637E29D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D2912-28EE-4360-BDB1-A1509E6095A7}" type="datetimeFigureOut">
              <a:rPr lang="zh-CN" altLang="en-US" smtClean="0"/>
              <a:t>2020/10/16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981913-52E7-4204-A465-211E85FF2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5B610D-2657-44AE-8609-F8E8C7854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E36F6-3D5B-4C90-A4A1-C7133B5ECD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68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2BA608-6402-4EBE-AB95-EAF1BF59F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9537292-BDB7-460B-9F04-9676B31BF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290C1C-31CA-4F48-B218-A79D0DB05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D2912-28EE-4360-BDB1-A1509E6095A7}" type="datetimeFigureOut">
              <a:rPr lang="zh-CN" altLang="en-US" smtClean="0"/>
              <a:t>2020/10/16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ECBE2A-60E8-4EB3-8784-C19AC3EC2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AD7219-3810-41A1-9F87-CF6FD422A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E36F6-3D5B-4C90-A4A1-C7133B5ECD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577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8EF957-94EC-48B6-BF2B-67C8069EF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94B87B-2922-4132-B5FD-10D5701F80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832A0FD-A2B4-432E-9034-B58B76DD67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BA6CD55-3770-4A04-93F4-0D2226B61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D2912-28EE-4360-BDB1-A1509E6095A7}" type="datetimeFigureOut">
              <a:rPr lang="zh-CN" altLang="en-US" smtClean="0"/>
              <a:t>2020/10/16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79E64A-CDDA-4DF2-993D-8535772D6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345A8F-3228-46FB-B966-377B927F6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E36F6-3D5B-4C90-A4A1-C7133B5ECD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486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E33F10-1CC6-44EA-929A-55994A3E3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9E6AD2-01CC-4D9A-A740-A1860FE6C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23BB9D-1843-4E18-BE7C-C6F18829F7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5A565EE-A402-46DE-AB07-2D99C69E3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6C7C7AE-0985-45D1-8F99-72CC30C573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C46B52F-A4F4-457B-BEA5-6248D9E35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D2912-28EE-4360-BDB1-A1509E6095A7}" type="datetimeFigureOut">
              <a:rPr lang="zh-CN" altLang="en-US" smtClean="0"/>
              <a:t>2020/10/16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6C12CF9-9AEB-4E82-9483-A0104B637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6DCB25F-6D64-453D-8548-C3F999BB5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E36F6-3D5B-4C90-A4A1-C7133B5ECD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891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2F1556-A787-427F-A85B-629E34040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2EB5BBB-3AFB-429F-A729-7E270BE97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D2912-28EE-4360-BDB1-A1509E6095A7}" type="datetimeFigureOut">
              <a:rPr lang="zh-CN" altLang="en-US" smtClean="0"/>
              <a:t>2020/10/16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BE646F4-D620-4E98-909F-D6BF85607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AB4A60D-A591-4FF7-8E24-2CABCECC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E36F6-3D5B-4C90-A4A1-C7133B5ECD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376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E42ACB4-3E48-42C1-9C96-1498CF341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D2912-28EE-4360-BDB1-A1509E6095A7}" type="datetimeFigureOut">
              <a:rPr lang="zh-CN" altLang="en-US" smtClean="0"/>
              <a:t>2020/10/16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96FB6BE-7A6D-446D-8AF0-2565AA84C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9D9E02-9001-46F9-B9ED-EF3672220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E36F6-3D5B-4C90-A4A1-C7133B5ECD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256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D83E4B-727B-4350-ADB7-63A60AFBE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2E3451-C75D-423A-833C-B3FC556E0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4D36858-B3D4-40A5-BD79-99563EF00B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DB51CC8-214E-43D2-9C9E-56205572D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D2912-28EE-4360-BDB1-A1509E6095A7}" type="datetimeFigureOut">
              <a:rPr lang="zh-CN" altLang="en-US" smtClean="0"/>
              <a:t>2020/10/16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CB91A12-C1EB-4625-99AE-3E4713680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14F63AA-F6B1-445C-AEB0-4633DDA7B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E36F6-3D5B-4C90-A4A1-C7133B5ECD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266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5126FF-73F0-42E1-9E2B-3AE00A287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1183604-E203-4783-ABC7-3EBCA60F44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2D091BB-2A1A-424D-878A-60A05A0654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FE7E9F-E3C9-4551-BAAE-4C2E5FA42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D2912-28EE-4360-BDB1-A1509E6095A7}" type="datetimeFigureOut">
              <a:rPr lang="zh-CN" altLang="en-US" smtClean="0"/>
              <a:t>2020/10/16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87D303-5752-4A5D-AE8C-14F616311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354F5A-4231-4CB9-BD34-9A4667D2B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E36F6-3D5B-4C90-A4A1-C7133B5ECD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090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DE1AAAE-79AF-4E29-9711-F3E4B779C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527EB5-AF53-43D2-8AD9-92FB6E5C8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7316AC-B762-4A03-874C-DB6C73B722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1D2912-28EE-4360-BDB1-A1509E6095A7}" type="datetimeFigureOut">
              <a:rPr lang="zh-CN" altLang="en-US" smtClean="0"/>
              <a:t>2020/10/16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D490A6-B909-4CE2-B28F-CD5A71421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257851-1C36-4381-9037-430146D6C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E36F6-3D5B-4C90-A4A1-C7133B5ECD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133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3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jp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9.png"/><Relationship Id="rId7" Type="http://schemas.openxmlformats.org/officeDocument/2006/relationships/hyperlink" Target="https://www.nxp.com/docs/en/application-note/AN11276.zip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xp.com/downloads/en/printed-circuit-boards-reference-designs/SW3641.zip" TargetMode="External"/><Relationship Id="rId5" Type="http://schemas.openxmlformats.org/officeDocument/2006/relationships/hyperlink" Target="https://www.nxp.com/downloads/en/printed-circuit-boards-reference-designs/SW3639.zip" TargetMode="External"/><Relationship Id="rId4" Type="http://schemas.openxmlformats.org/officeDocument/2006/relationships/image" Target="../media/image20.jpg"/><Relationship Id="rId9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xp.com/docs/en/application-note/AN11276.zip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6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5.png"/><Relationship Id="rId9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6.png"/><Relationship Id="rId7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png"/><Relationship Id="rId5" Type="http://schemas.openxmlformats.org/officeDocument/2006/relationships/image" Target="../media/image38.png"/><Relationship Id="rId10" Type="http://schemas.openxmlformats.org/officeDocument/2006/relationships/image" Target="../media/image35.png"/><Relationship Id="rId4" Type="http://schemas.openxmlformats.org/officeDocument/2006/relationships/image" Target="../media/image25.png"/><Relationship Id="rId9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7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18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44.png"/><Relationship Id="rId7" Type="http://schemas.openxmlformats.org/officeDocument/2006/relationships/image" Target="../media/image4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xp.com/docs/en/application-note/AN11276.zip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hyperlink" Target="https://nxp.surl.ms/NFC_AEC" TargetMode="External"/><Relationship Id="rId4" Type="http://schemas.openxmlformats.org/officeDocument/2006/relationships/hyperlink" Target="https://community.nxp.com/community/identification-security/nfc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z-jlc.com/" TargetMode="External"/><Relationship Id="rId2" Type="http://schemas.openxmlformats.org/officeDocument/2006/relationships/hyperlink" Target="https://jlcpcb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jdbpcb.com/" TargetMode="External"/><Relationship Id="rId4" Type="http://schemas.openxmlformats.org/officeDocument/2006/relationships/hyperlink" Target="https://www.pcbway.com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4%BF%A1%E7%94%A8%E5%8D%A1" TargetMode="External"/><Relationship Id="rId2" Type="http://schemas.openxmlformats.org/officeDocument/2006/relationships/hyperlink" Target="https://zh.wikipedia.org/wiki/%E6%8F%90%E6%AC%BE%E5%8D%A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zh.wikipedia.org/wiki/%E9%BB%83%E9%87%91%E5%88%86%E5%89%B2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zlcsc.com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tQHDSXDZYF4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://mcu.eetrend.com/blog/2017/100008018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play.google.com/store/apps/details?id=com.wakdev.wdnfc&amp;hl=zh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SO/IEC_7810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hemobileknowledge.com/wp-content/uploads/2018/07/02-Webinar-slies-Antenna-design-for-NTAG-I2C-plus.pdf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960BEF-B73D-4857-87EC-D37B73D2CF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KiCad</a:t>
            </a:r>
            <a:r>
              <a:rPr lang="en-US" altLang="zh-CN" dirty="0"/>
              <a:t> PCB </a:t>
            </a:r>
            <a:r>
              <a:rPr lang="zh-CN" altLang="en-US" dirty="0"/>
              <a:t>设计讲座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BB330FD-7E54-406B-B108-368EFF1FD4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33599"/>
          </a:xfrm>
        </p:spPr>
        <p:txBody>
          <a:bodyPr>
            <a:normAutofit/>
          </a:bodyPr>
          <a:lstStyle/>
          <a:p>
            <a:r>
              <a:rPr lang="zh-CN" altLang="en-US" b="1" dirty="0"/>
              <a:t>以</a:t>
            </a:r>
            <a:r>
              <a:rPr lang="en-US" altLang="zh-CN" b="1" dirty="0"/>
              <a:t>NFC</a:t>
            </a:r>
            <a:r>
              <a:rPr lang="zh-CN" altLang="en-US" b="1" dirty="0"/>
              <a:t>名片设计为例</a:t>
            </a:r>
            <a:endParaRPr lang="en-US" altLang="zh-CN" b="1" dirty="0"/>
          </a:p>
          <a:p>
            <a:endParaRPr lang="en-US" altLang="zh-CN" dirty="0"/>
          </a:p>
          <a:p>
            <a:r>
              <a:rPr lang="zh-CN" altLang="en-US" dirty="0"/>
              <a:t>清华大学未来通信兴趣团队</a:t>
            </a:r>
            <a:endParaRPr lang="en-US" altLang="zh-CN" dirty="0"/>
          </a:p>
          <a:p>
            <a:r>
              <a:rPr lang="zh-CN" altLang="en-US" dirty="0"/>
              <a:t>张庭梁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792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B37863-2116-4D47-871C-4F0CB6434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3454" y="2766218"/>
            <a:ext cx="6485092" cy="1325563"/>
          </a:xfrm>
        </p:spPr>
        <p:txBody>
          <a:bodyPr/>
          <a:lstStyle/>
          <a:p>
            <a:r>
              <a:rPr lang="zh-CN" altLang="en-US" dirty="0"/>
              <a:t>下面是补充知识，不想听电路的同学可以先睡一会</a:t>
            </a:r>
          </a:p>
        </p:txBody>
      </p:sp>
    </p:spTree>
    <p:extLst>
      <p:ext uri="{BB962C8B-B14F-4D97-AF65-F5344CB8AC3E}">
        <p14:creationId xmlns:p14="http://schemas.microsoft.com/office/powerpoint/2010/main" val="3353954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198" y="6296300"/>
            <a:ext cx="92075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527E9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422892" y="5836920"/>
            <a:ext cx="2769107" cy="854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207495" y="6083808"/>
            <a:ext cx="215265" cy="403860"/>
          </a:xfrm>
          <a:custGeom>
            <a:avLst/>
            <a:gdLst/>
            <a:ahLst/>
            <a:cxnLst/>
            <a:rect l="l" t="t" r="r" b="b"/>
            <a:pathLst>
              <a:path w="215265" h="403860">
                <a:moveTo>
                  <a:pt x="22986" y="0"/>
                </a:moveTo>
                <a:lnTo>
                  <a:pt x="0" y="0"/>
                </a:lnTo>
                <a:lnTo>
                  <a:pt x="0" y="403859"/>
                </a:lnTo>
                <a:lnTo>
                  <a:pt x="22986" y="403859"/>
                </a:lnTo>
                <a:lnTo>
                  <a:pt x="107442" y="269430"/>
                </a:lnTo>
                <a:lnTo>
                  <a:pt x="213740" y="269430"/>
                </a:lnTo>
                <a:lnTo>
                  <a:pt x="213740" y="134429"/>
                </a:lnTo>
                <a:lnTo>
                  <a:pt x="107442" y="134429"/>
                </a:lnTo>
                <a:lnTo>
                  <a:pt x="22986" y="0"/>
                </a:lnTo>
                <a:close/>
              </a:path>
              <a:path w="215265" h="403860">
                <a:moveTo>
                  <a:pt x="213740" y="269430"/>
                </a:moveTo>
                <a:lnTo>
                  <a:pt x="107442" y="269430"/>
                </a:lnTo>
                <a:lnTo>
                  <a:pt x="190880" y="403859"/>
                </a:lnTo>
                <a:lnTo>
                  <a:pt x="214883" y="403859"/>
                </a:lnTo>
                <a:lnTo>
                  <a:pt x="213740" y="403301"/>
                </a:lnTo>
                <a:lnTo>
                  <a:pt x="213740" y="269430"/>
                </a:lnTo>
                <a:close/>
              </a:path>
              <a:path w="215265" h="403860">
                <a:moveTo>
                  <a:pt x="213740" y="0"/>
                </a:moveTo>
                <a:lnTo>
                  <a:pt x="190880" y="0"/>
                </a:lnTo>
                <a:lnTo>
                  <a:pt x="107442" y="134429"/>
                </a:lnTo>
                <a:lnTo>
                  <a:pt x="213740" y="134429"/>
                </a:lnTo>
                <a:lnTo>
                  <a:pt x="21374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084052" y="6083808"/>
            <a:ext cx="123825" cy="403860"/>
          </a:xfrm>
          <a:custGeom>
            <a:avLst/>
            <a:gdLst/>
            <a:ahLst/>
            <a:cxnLst/>
            <a:rect l="l" t="t" r="r" b="b"/>
            <a:pathLst>
              <a:path w="123825" h="403860">
                <a:moveTo>
                  <a:pt x="123444" y="201371"/>
                </a:moveTo>
                <a:lnTo>
                  <a:pt x="0" y="403859"/>
                </a:lnTo>
                <a:lnTo>
                  <a:pt x="123444" y="403859"/>
                </a:lnTo>
                <a:lnTo>
                  <a:pt x="123444" y="201371"/>
                </a:lnTo>
                <a:close/>
              </a:path>
              <a:path w="123825" h="403860">
                <a:moveTo>
                  <a:pt x="123444" y="0"/>
                </a:moveTo>
                <a:lnTo>
                  <a:pt x="0" y="0"/>
                </a:lnTo>
                <a:lnTo>
                  <a:pt x="123444" y="201371"/>
                </a:lnTo>
                <a:lnTo>
                  <a:pt x="123444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422380" y="6083808"/>
            <a:ext cx="123825" cy="403860"/>
          </a:xfrm>
          <a:custGeom>
            <a:avLst/>
            <a:gdLst/>
            <a:ahLst/>
            <a:cxnLst/>
            <a:rect l="l" t="t" r="r" b="b"/>
            <a:pathLst>
              <a:path w="123825" h="403860">
                <a:moveTo>
                  <a:pt x="123444" y="0"/>
                </a:moveTo>
                <a:lnTo>
                  <a:pt x="0" y="0"/>
                </a:lnTo>
                <a:lnTo>
                  <a:pt x="0" y="403301"/>
                </a:lnTo>
                <a:lnTo>
                  <a:pt x="1143" y="403859"/>
                </a:lnTo>
                <a:lnTo>
                  <a:pt x="123444" y="403859"/>
                </a:lnTo>
                <a:lnTo>
                  <a:pt x="1143" y="201371"/>
                </a:lnTo>
                <a:lnTo>
                  <a:pt x="123444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422380" y="6083808"/>
            <a:ext cx="449580" cy="403860"/>
          </a:xfrm>
          <a:custGeom>
            <a:avLst/>
            <a:gdLst/>
            <a:ahLst/>
            <a:cxnLst/>
            <a:rect l="l" t="t" r="r" b="b"/>
            <a:pathLst>
              <a:path w="449579" h="403860">
                <a:moveTo>
                  <a:pt x="302387" y="0"/>
                </a:moveTo>
                <a:lnTo>
                  <a:pt x="123698" y="0"/>
                </a:lnTo>
                <a:lnTo>
                  <a:pt x="0" y="201371"/>
                </a:lnTo>
                <a:lnTo>
                  <a:pt x="123698" y="403859"/>
                </a:lnTo>
                <a:lnTo>
                  <a:pt x="123698" y="314604"/>
                </a:lnTo>
                <a:lnTo>
                  <a:pt x="334264" y="314604"/>
                </a:lnTo>
                <a:lnTo>
                  <a:pt x="376809" y="307911"/>
                </a:lnTo>
                <a:lnTo>
                  <a:pt x="419862" y="278904"/>
                </a:lnTo>
                <a:lnTo>
                  <a:pt x="442849" y="234835"/>
                </a:lnTo>
                <a:lnTo>
                  <a:pt x="447598" y="213639"/>
                </a:lnTo>
                <a:lnTo>
                  <a:pt x="123698" y="213639"/>
                </a:lnTo>
                <a:lnTo>
                  <a:pt x="123698" y="99847"/>
                </a:lnTo>
                <a:lnTo>
                  <a:pt x="446658" y="99847"/>
                </a:lnTo>
                <a:lnTo>
                  <a:pt x="442849" y="83108"/>
                </a:lnTo>
                <a:lnTo>
                  <a:pt x="419862" y="39052"/>
                </a:lnTo>
                <a:lnTo>
                  <a:pt x="375158" y="10045"/>
                </a:lnTo>
                <a:lnTo>
                  <a:pt x="329819" y="1117"/>
                </a:lnTo>
                <a:lnTo>
                  <a:pt x="302387" y="0"/>
                </a:lnTo>
                <a:close/>
              </a:path>
              <a:path w="449579" h="403860">
                <a:moveTo>
                  <a:pt x="446658" y="99847"/>
                </a:moveTo>
                <a:lnTo>
                  <a:pt x="282194" y="99847"/>
                </a:lnTo>
                <a:lnTo>
                  <a:pt x="298450" y="101523"/>
                </a:lnTo>
                <a:lnTo>
                  <a:pt x="312420" y="104863"/>
                </a:lnTo>
                <a:lnTo>
                  <a:pt x="321310" y="111556"/>
                </a:lnTo>
                <a:lnTo>
                  <a:pt x="328041" y="119926"/>
                </a:lnTo>
                <a:lnTo>
                  <a:pt x="331470" y="129971"/>
                </a:lnTo>
                <a:lnTo>
                  <a:pt x="333628" y="142798"/>
                </a:lnTo>
                <a:lnTo>
                  <a:pt x="333628" y="162877"/>
                </a:lnTo>
                <a:lnTo>
                  <a:pt x="320801" y="201371"/>
                </a:lnTo>
                <a:lnTo>
                  <a:pt x="292862" y="213639"/>
                </a:lnTo>
                <a:lnTo>
                  <a:pt x="447598" y="213639"/>
                </a:lnTo>
                <a:lnTo>
                  <a:pt x="449579" y="201371"/>
                </a:lnTo>
                <a:lnTo>
                  <a:pt x="449579" y="118821"/>
                </a:lnTo>
                <a:lnTo>
                  <a:pt x="446786" y="100406"/>
                </a:lnTo>
                <a:lnTo>
                  <a:pt x="446658" y="99847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47247" y="6083808"/>
            <a:ext cx="460375" cy="403860"/>
          </a:xfrm>
          <a:custGeom>
            <a:avLst/>
            <a:gdLst/>
            <a:ahLst/>
            <a:cxnLst/>
            <a:rect l="l" t="t" r="r" b="b"/>
            <a:pathLst>
              <a:path w="460375" h="403860">
                <a:moveTo>
                  <a:pt x="124713" y="0"/>
                </a:moveTo>
                <a:lnTo>
                  <a:pt x="0" y="0"/>
                </a:lnTo>
                <a:lnTo>
                  <a:pt x="0" y="403859"/>
                </a:lnTo>
                <a:lnTo>
                  <a:pt x="124713" y="403859"/>
                </a:lnTo>
                <a:lnTo>
                  <a:pt x="124713" y="160096"/>
                </a:lnTo>
                <a:lnTo>
                  <a:pt x="263189" y="160096"/>
                </a:lnTo>
                <a:lnTo>
                  <a:pt x="124713" y="0"/>
                </a:lnTo>
                <a:close/>
              </a:path>
              <a:path w="460375" h="403860">
                <a:moveTo>
                  <a:pt x="263189" y="160096"/>
                </a:moveTo>
                <a:lnTo>
                  <a:pt x="124713" y="160096"/>
                </a:lnTo>
                <a:lnTo>
                  <a:pt x="336042" y="403859"/>
                </a:lnTo>
                <a:lnTo>
                  <a:pt x="433901" y="244322"/>
                </a:lnTo>
                <a:lnTo>
                  <a:pt x="336042" y="244322"/>
                </a:lnTo>
                <a:lnTo>
                  <a:pt x="263189" y="160096"/>
                </a:lnTo>
                <a:close/>
              </a:path>
              <a:path w="460375" h="403860">
                <a:moveTo>
                  <a:pt x="336042" y="0"/>
                </a:moveTo>
                <a:lnTo>
                  <a:pt x="336042" y="244322"/>
                </a:lnTo>
                <a:lnTo>
                  <a:pt x="433901" y="244322"/>
                </a:lnTo>
                <a:lnTo>
                  <a:pt x="460248" y="201371"/>
                </a:lnTo>
                <a:lnTo>
                  <a:pt x="336042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741422" y="2958160"/>
            <a:ext cx="690308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How </a:t>
            </a:r>
            <a:r>
              <a:rPr spc="-80" dirty="0"/>
              <a:t>NTAG </a:t>
            </a:r>
            <a:r>
              <a:rPr dirty="0"/>
              <a:t>I</a:t>
            </a:r>
            <a:r>
              <a:rPr sz="4350" baseline="24904" dirty="0"/>
              <a:t>2</a:t>
            </a:r>
            <a:r>
              <a:rPr sz="4400" dirty="0"/>
              <a:t>C </a:t>
            </a:r>
            <a:r>
              <a:rPr sz="4400" i="1" dirty="0">
                <a:latin typeface="Arial"/>
                <a:cs typeface="Arial"/>
              </a:rPr>
              <a:t>plus</a:t>
            </a:r>
            <a:r>
              <a:rPr sz="4400" i="1" spc="15" dirty="0">
                <a:latin typeface="Arial"/>
                <a:cs typeface="Arial"/>
              </a:rPr>
              <a:t> </a:t>
            </a:r>
            <a:r>
              <a:rPr sz="4400" dirty="0"/>
              <a:t>works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498" y="6268008"/>
            <a:ext cx="11747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474452" y="5967984"/>
            <a:ext cx="1717675" cy="890269"/>
          </a:xfrm>
          <a:custGeom>
            <a:avLst/>
            <a:gdLst/>
            <a:ahLst/>
            <a:cxnLst/>
            <a:rect l="l" t="t" r="r" b="b"/>
            <a:pathLst>
              <a:path w="1717675" h="890270">
                <a:moveTo>
                  <a:pt x="0" y="890015"/>
                </a:moveTo>
                <a:lnTo>
                  <a:pt x="1717548" y="890015"/>
                </a:lnTo>
                <a:lnTo>
                  <a:pt x="1717548" y="0"/>
                </a:lnTo>
                <a:lnTo>
                  <a:pt x="0" y="0"/>
                </a:lnTo>
                <a:lnTo>
                  <a:pt x="0" y="8900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78358" y="303402"/>
            <a:ext cx="8086090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dirty="0">
                <a:solidFill>
                  <a:srgbClr val="707070"/>
                </a:solidFill>
              </a:rPr>
              <a:t>NFC focus products for each application</a:t>
            </a:r>
            <a:r>
              <a:rPr sz="2900" spc="-150" dirty="0">
                <a:solidFill>
                  <a:srgbClr val="707070"/>
                </a:solidFill>
              </a:rPr>
              <a:t> </a:t>
            </a:r>
            <a:r>
              <a:rPr sz="2900" dirty="0">
                <a:solidFill>
                  <a:srgbClr val="707070"/>
                </a:solidFill>
              </a:rPr>
              <a:t>need</a:t>
            </a:r>
            <a:endParaRPr sz="2900"/>
          </a:p>
        </p:txBody>
      </p:sp>
      <p:sp>
        <p:nvSpPr>
          <p:cNvPr id="11" name="object 11"/>
          <p:cNvSpPr txBox="1"/>
          <p:nvPr/>
        </p:nvSpPr>
        <p:spPr>
          <a:xfrm>
            <a:off x="378358" y="748410"/>
            <a:ext cx="6921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Readers/connected tags: for embedded</a:t>
            </a:r>
            <a:r>
              <a:rPr kumimoji="0" sz="2400" b="0" i="0" u="none" strike="noStrike" kern="1200" cap="none" spc="10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electronics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40833" y="5489854"/>
            <a:ext cx="2595880" cy="437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NFC Frontend</a:t>
            </a:r>
            <a:r>
              <a:rPr kumimoji="0" sz="1600" b="1" i="0" u="none" strike="noStrike" kern="1200" cap="none" spc="-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solutions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NFC 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reader </a:t>
            </a:r>
            <a:r>
              <a:rPr kumimoji="0" sz="1100" b="0" i="0" u="none" strike="noStrike" kern="1200" cap="none" spc="-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NFC Reader 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SW</a:t>
            </a: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Library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805418" y="5489854"/>
            <a:ext cx="2503170" cy="605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marR="0" lvl="0" indent="0" algn="ct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NFC controller</a:t>
            </a:r>
            <a:r>
              <a:rPr kumimoji="0" sz="1600" b="1" i="0" u="none" strike="noStrike" kern="1200" cap="none" spc="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solutions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" marR="0" lvl="0" indent="0" algn="ctr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NFC 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reader </a:t>
            </a:r>
            <a:r>
              <a:rPr kumimoji="0" sz="1100" b="0" i="0" u="none" strike="noStrike" kern="1200" cap="none" spc="-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</a:t>
            </a:r>
            <a:r>
              <a:rPr kumimoji="0" sz="1100" b="0" i="0" u="none" strike="noStrike" kern="1200" cap="none" spc="-2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integrated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32-bit 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Cortex </a:t>
            </a:r>
            <a:r>
              <a:rPr kumimoji="0" sz="1100" b="0" i="0" u="none" strike="noStrike" kern="1200" cap="none" spc="-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MCU 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either</a:t>
            </a:r>
            <a:r>
              <a:rPr kumimoji="0" sz="1100" b="0" i="0" u="none" strike="noStrike" kern="1200" cap="none" spc="-5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integrated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765793" y="6068974"/>
            <a:ext cx="258445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firmware or freely programmable</a:t>
            </a:r>
            <a:r>
              <a:rPr kumimoji="0" sz="1100" b="0" i="0" u="none" strike="noStrike" kern="1200" cap="none" spc="-17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memory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30883" y="5489854"/>
            <a:ext cx="2773045" cy="605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447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Connected tag solutions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NFC 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tags </a:t>
            </a:r>
            <a:r>
              <a:rPr kumimoji="0" sz="1100" b="0" i="0" u="none" strike="noStrike" kern="1200" cap="none" spc="-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non-volatile 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memory and</a:t>
            </a:r>
            <a:r>
              <a:rPr kumimoji="0" sz="1100" b="0" i="0" u="none" strike="noStrike" kern="1200" cap="none" spc="-5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host  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connection 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 integrated</a:t>
            </a:r>
            <a:r>
              <a:rPr kumimoji="0" sz="1100" b="0" i="0" u="none" strike="noStrike" kern="1200" cap="none" spc="-7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100" b="0" i="0" u="none" strike="noStrike" kern="1200" cap="none" spc="-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MCU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05612" y="2683764"/>
            <a:ext cx="10928985" cy="1309370"/>
          </a:xfrm>
          <a:custGeom>
            <a:avLst/>
            <a:gdLst/>
            <a:ahLst/>
            <a:cxnLst/>
            <a:rect l="l" t="t" r="r" b="b"/>
            <a:pathLst>
              <a:path w="10928985" h="1309370">
                <a:moveTo>
                  <a:pt x="0" y="1309115"/>
                </a:moveTo>
                <a:lnTo>
                  <a:pt x="10928604" y="1309115"/>
                </a:lnTo>
                <a:lnTo>
                  <a:pt x="10928604" y="0"/>
                </a:lnTo>
                <a:lnTo>
                  <a:pt x="0" y="0"/>
                </a:lnTo>
                <a:lnTo>
                  <a:pt x="0" y="1309115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3742" y="2710433"/>
            <a:ext cx="10312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</a:t>
            </a:r>
            <a:r>
              <a:rPr kumimoji="0" sz="2000" b="0" i="0" u="none" strike="noStrike" kern="1200" cap="none" spc="-7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round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977384" y="2927604"/>
            <a:ext cx="2920365" cy="789940"/>
          </a:xfrm>
          <a:custGeom>
            <a:avLst/>
            <a:gdLst/>
            <a:ahLst/>
            <a:cxnLst/>
            <a:rect l="l" t="t" r="r" b="b"/>
            <a:pathLst>
              <a:path w="2920365" h="789939">
                <a:moveTo>
                  <a:pt x="2788412" y="0"/>
                </a:moveTo>
                <a:lnTo>
                  <a:pt x="131571" y="0"/>
                </a:lnTo>
                <a:lnTo>
                  <a:pt x="89993" y="6709"/>
                </a:lnTo>
                <a:lnTo>
                  <a:pt x="53876" y="25391"/>
                </a:lnTo>
                <a:lnTo>
                  <a:pt x="25391" y="53876"/>
                </a:lnTo>
                <a:lnTo>
                  <a:pt x="6709" y="89993"/>
                </a:lnTo>
                <a:lnTo>
                  <a:pt x="0" y="131572"/>
                </a:lnTo>
                <a:lnTo>
                  <a:pt x="0" y="657860"/>
                </a:lnTo>
                <a:lnTo>
                  <a:pt x="6709" y="699438"/>
                </a:lnTo>
                <a:lnTo>
                  <a:pt x="25391" y="735555"/>
                </a:lnTo>
                <a:lnTo>
                  <a:pt x="53876" y="764040"/>
                </a:lnTo>
                <a:lnTo>
                  <a:pt x="89993" y="782722"/>
                </a:lnTo>
                <a:lnTo>
                  <a:pt x="131571" y="789432"/>
                </a:lnTo>
                <a:lnTo>
                  <a:pt x="2788412" y="789432"/>
                </a:lnTo>
                <a:lnTo>
                  <a:pt x="2829990" y="782722"/>
                </a:lnTo>
                <a:lnTo>
                  <a:pt x="2866107" y="764040"/>
                </a:lnTo>
                <a:lnTo>
                  <a:pt x="2894592" y="735555"/>
                </a:lnTo>
                <a:lnTo>
                  <a:pt x="2913274" y="699438"/>
                </a:lnTo>
                <a:lnTo>
                  <a:pt x="2919984" y="657860"/>
                </a:lnTo>
                <a:lnTo>
                  <a:pt x="2919984" y="131572"/>
                </a:lnTo>
                <a:lnTo>
                  <a:pt x="2913274" y="89993"/>
                </a:lnTo>
                <a:lnTo>
                  <a:pt x="2894592" y="53876"/>
                </a:lnTo>
                <a:lnTo>
                  <a:pt x="2866107" y="25391"/>
                </a:lnTo>
                <a:lnTo>
                  <a:pt x="2829990" y="6709"/>
                </a:lnTo>
                <a:lnTo>
                  <a:pt x="2788412" y="0"/>
                </a:lnTo>
                <a:close/>
              </a:path>
            </a:pathLst>
          </a:custGeom>
          <a:solidFill>
            <a:srgbClr val="C9DFF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094859" y="3092577"/>
            <a:ext cx="20891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44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High-perf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multi-protocol</a:t>
            </a:r>
            <a:r>
              <a:rPr kumimoji="0" sz="1200" b="0" i="0" u="none" strike="noStrike" kern="1200" cap="none" spc="-9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reader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1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CLRC663</a:t>
            </a:r>
            <a:r>
              <a:rPr kumimoji="0" sz="1600" b="1" i="0" u="none" strike="noStrike" kern="1200" cap="none" spc="-1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1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05612" y="3992879"/>
            <a:ext cx="10928985" cy="1411605"/>
          </a:xfrm>
          <a:custGeom>
            <a:avLst/>
            <a:gdLst/>
            <a:ahLst/>
            <a:cxnLst/>
            <a:rect l="l" t="t" r="r" b="b"/>
            <a:pathLst>
              <a:path w="10928985" h="1411604">
                <a:moveTo>
                  <a:pt x="0" y="1411224"/>
                </a:moveTo>
                <a:lnTo>
                  <a:pt x="10928604" y="1411224"/>
                </a:lnTo>
                <a:lnTo>
                  <a:pt x="10928604" y="0"/>
                </a:lnTo>
                <a:lnTo>
                  <a:pt x="0" y="0"/>
                </a:lnTo>
                <a:lnTo>
                  <a:pt x="0" y="1411224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83742" y="4018915"/>
            <a:ext cx="12109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Entry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05612" y="1386839"/>
            <a:ext cx="10928985" cy="1286510"/>
          </a:xfrm>
          <a:custGeom>
            <a:avLst/>
            <a:gdLst/>
            <a:ahLst/>
            <a:cxnLst/>
            <a:rect l="l" t="t" r="r" b="b"/>
            <a:pathLst>
              <a:path w="10928985" h="1286510">
                <a:moveTo>
                  <a:pt x="0" y="1286255"/>
                </a:moveTo>
                <a:lnTo>
                  <a:pt x="10928604" y="1286255"/>
                </a:lnTo>
                <a:lnTo>
                  <a:pt x="10928604" y="0"/>
                </a:lnTo>
                <a:lnTo>
                  <a:pt x="0" y="0"/>
                </a:lnTo>
                <a:lnTo>
                  <a:pt x="0" y="1286255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83742" y="1412494"/>
            <a:ext cx="11169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Spe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iali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61416" y="1296924"/>
            <a:ext cx="76200" cy="4107179"/>
          </a:xfrm>
          <a:custGeom>
            <a:avLst/>
            <a:gdLst/>
            <a:ahLst/>
            <a:cxnLst/>
            <a:rect l="l" t="t" r="r" b="b"/>
            <a:pathLst>
              <a:path w="76200" h="4107179">
                <a:moveTo>
                  <a:pt x="44450" y="63500"/>
                </a:moveTo>
                <a:lnTo>
                  <a:pt x="31750" y="63500"/>
                </a:lnTo>
                <a:lnTo>
                  <a:pt x="31750" y="4106799"/>
                </a:lnTo>
                <a:lnTo>
                  <a:pt x="44450" y="4106799"/>
                </a:lnTo>
                <a:lnTo>
                  <a:pt x="44450" y="63500"/>
                </a:lnTo>
                <a:close/>
              </a:path>
              <a:path w="76200" h="4107179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4107179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01040" y="5366003"/>
            <a:ext cx="11033760" cy="76200"/>
          </a:xfrm>
          <a:custGeom>
            <a:avLst/>
            <a:gdLst/>
            <a:ahLst/>
            <a:cxnLst/>
            <a:rect l="l" t="t" r="r" b="b"/>
            <a:pathLst>
              <a:path w="11033760" h="76200">
                <a:moveTo>
                  <a:pt x="10957306" y="0"/>
                </a:moveTo>
                <a:lnTo>
                  <a:pt x="10957306" y="76200"/>
                </a:lnTo>
                <a:lnTo>
                  <a:pt x="11020806" y="44450"/>
                </a:lnTo>
                <a:lnTo>
                  <a:pt x="10970133" y="44450"/>
                </a:lnTo>
                <a:lnTo>
                  <a:pt x="10970133" y="31750"/>
                </a:lnTo>
                <a:lnTo>
                  <a:pt x="11020806" y="31750"/>
                </a:lnTo>
                <a:lnTo>
                  <a:pt x="10957306" y="0"/>
                </a:lnTo>
                <a:close/>
              </a:path>
              <a:path w="11033760" h="76200">
                <a:moveTo>
                  <a:pt x="10957306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0957306" y="44450"/>
                </a:lnTo>
                <a:lnTo>
                  <a:pt x="10957306" y="31750"/>
                </a:lnTo>
                <a:close/>
              </a:path>
              <a:path w="11033760" h="76200">
                <a:moveTo>
                  <a:pt x="11020806" y="31750"/>
                </a:moveTo>
                <a:lnTo>
                  <a:pt x="10970133" y="31750"/>
                </a:lnTo>
                <a:lnTo>
                  <a:pt x="10970133" y="44450"/>
                </a:lnTo>
                <a:lnTo>
                  <a:pt x="11020806" y="44450"/>
                </a:lnTo>
                <a:lnTo>
                  <a:pt x="11033506" y="38100"/>
                </a:lnTo>
                <a:lnTo>
                  <a:pt x="11020806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26973" y="2474850"/>
            <a:ext cx="224790" cy="15049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Features and</a:t>
            </a:r>
            <a:r>
              <a:rPr kumimoji="0" sz="1400" b="0" i="0" u="none" strike="noStrike" kern="1200" cap="none" spc="-13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price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616695" y="2923032"/>
            <a:ext cx="2894330" cy="789940"/>
          </a:xfrm>
          <a:custGeom>
            <a:avLst/>
            <a:gdLst/>
            <a:ahLst/>
            <a:cxnLst/>
            <a:rect l="l" t="t" r="r" b="b"/>
            <a:pathLst>
              <a:path w="2894329" h="789939">
                <a:moveTo>
                  <a:pt x="2762504" y="0"/>
                </a:moveTo>
                <a:lnTo>
                  <a:pt x="131572" y="0"/>
                </a:lnTo>
                <a:lnTo>
                  <a:pt x="89993" y="6709"/>
                </a:lnTo>
                <a:lnTo>
                  <a:pt x="53876" y="25391"/>
                </a:lnTo>
                <a:lnTo>
                  <a:pt x="25391" y="53876"/>
                </a:lnTo>
                <a:lnTo>
                  <a:pt x="6709" y="89993"/>
                </a:lnTo>
                <a:lnTo>
                  <a:pt x="0" y="131571"/>
                </a:lnTo>
                <a:lnTo>
                  <a:pt x="0" y="657859"/>
                </a:lnTo>
                <a:lnTo>
                  <a:pt x="6709" y="699438"/>
                </a:lnTo>
                <a:lnTo>
                  <a:pt x="25391" y="735555"/>
                </a:lnTo>
                <a:lnTo>
                  <a:pt x="53876" y="764040"/>
                </a:lnTo>
                <a:lnTo>
                  <a:pt x="89993" y="782722"/>
                </a:lnTo>
                <a:lnTo>
                  <a:pt x="131572" y="789431"/>
                </a:lnTo>
                <a:lnTo>
                  <a:pt x="2762504" y="789431"/>
                </a:lnTo>
                <a:lnTo>
                  <a:pt x="2804082" y="782722"/>
                </a:lnTo>
                <a:lnTo>
                  <a:pt x="2840199" y="764040"/>
                </a:lnTo>
                <a:lnTo>
                  <a:pt x="2868684" y="735555"/>
                </a:lnTo>
                <a:lnTo>
                  <a:pt x="2887366" y="699438"/>
                </a:lnTo>
                <a:lnTo>
                  <a:pt x="2894076" y="657859"/>
                </a:lnTo>
                <a:lnTo>
                  <a:pt x="2894076" y="131571"/>
                </a:lnTo>
                <a:lnTo>
                  <a:pt x="2887366" y="89993"/>
                </a:lnTo>
                <a:lnTo>
                  <a:pt x="2868684" y="53876"/>
                </a:lnTo>
                <a:lnTo>
                  <a:pt x="2840199" y="25391"/>
                </a:lnTo>
                <a:lnTo>
                  <a:pt x="2804082" y="6709"/>
                </a:lnTo>
                <a:lnTo>
                  <a:pt x="2762504" y="0"/>
                </a:lnTo>
                <a:close/>
              </a:path>
            </a:pathLst>
          </a:custGeom>
          <a:solidFill>
            <a:srgbClr val="C9DFF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735694" y="2995625"/>
            <a:ext cx="235267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Plug&amp;Play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NFC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Linux,</a:t>
            </a:r>
            <a:r>
              <a:rPr kumimoji="0" sz="1200" b="0" i="0" u="none" strike="noStrike" kern="1200" cap="none" spc="-15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Android,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144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WinIoT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1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PN7150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616695" y="1476755"/>
            <a:ext cx="2879090" cy="789940"/>
          </a:xfrm>
          <a:custGeom>
            <a:avLst/>
            <a:gdLst/>
            <a:ahLst/>
            <a:cxnLst/>
            <a:rect l="l" t="t" r="r" b="b"/>
            <a:pathLst>
              <a:path w="2879090" h="789939">
                <a:moveTo>
                  <a:pt x="2747263" y="0"/>
                </a:moveTo>
                <a:lnTo>
                  <a:pt x="131572" y="0"/>
                </a:lnTo>
                <a:lnTo>
                  <a:pt x="89993" y="6709"/>
                </a:lnTo>
                <a:lnTo>
                  <a:pt x="53876" y="25391"/>
                </a:lnTo>
                <a:lnTo>
                  <a:pt x="25391" y="53876"/>
                </a:lnTo>
                <a:lnTo>
                  <a:pt x="6709" y="89993"/>
                </a:lnTo>
                <a:lnTo>
                  <a:pt x="0" y="131572"/>
                </a:lnTo>
                <a:lnTo>
                  <a:pt x="0" y="657860"/>
                </a:lnTo>
                <a:lnTo>
                  <a:pt x="6709" y="699438"/>
                </a:lnTo>
                <a:lnTo>
                  <a:pt x="25391" y="735555"/>
                </a:lnTo>
                <a:lnTo>
                  <a:pt x="53876" y="764040"/>
                </a:lnTo>
                <a:lnTo>
                  <a:pt x="89993" y="782722"/>
                </a:lnTo>
                <a:lnTo>
                  <a:pt x="131572" y="789432"/>
                </a:lnTo>
                <a:lnTo>
                  <a:pt x="2747263" y="789432"/>
                </a:lnTo>
                <a:lnTo>
                  <a:pt x="2788842" y="782722"/>
                </a:lnTo>
                <a:lnTo>
                  <a:pt x="2824959" y="764040"/>
                </a:lnTo>
                <a:lnTo>
                  <a:pt x="2853444" y="735555"/>
                </a:lnTo>
                <a:lnTo>
                  <a:pt x="2872126" y="699438"/>
                </a:lnTo>
                <a:lnTo>
                  <a:pt x="2878835" y="657860"/>
                </a:lnTo>
                <a:lnTo>
                  <a:pt x="2878835" y="131572"/>
                </a:lnTo>
                <a:lnTo>
                  <a:pt x="2872126" y="89993"/>
                </a:lnTo>
                <a:lnTo>
                  <a:pt x="2853444" y="53876"/>
                </a:lnTo>
                <a:lnTo>
                  <a:pt x="2824959" y="25391"/>
                </a:lnTo>
                <a:lnTo>
                  <a:pt x="2788842" y="6709"/>
                </a:lnTo>
                <a:lnTo>
                  <a:pt x="2747263" y="0"/>
                </a:lnTo>
                <a:close/>
              </a:path>
            </a:pathLst>
          </a:custGeom>
          <a:solidFill>
            <a:srgbClr val="C9DFF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735694" y="1550034"/>
            <a:ext cx="25768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One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chip system, programmable</a:t>
            </a:r>
            <a:r>
              <a:rPr kumimoji="0" sz="1200" b="0" i="0" u="none" strike="noStrike" kern="1200" cap="none" spc="-5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NFC  controller with</a:t>
            </a:r>
            <a:r>
              <a:rPr kumimoji="0" sz="1200" b="0" i="0" u="none" strike="noStrike" kern="1200" cap="none" spc="-2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DPC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191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PN7462</a:t>
            </a:r>
            <a:r>
              <a:rPr kumimoji="0" sz="1600" b="1" i="0" u="none" strike="noStrike" kern="1200" cap="none" spc="-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family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977384" y="1847088"/>
            <a:ext cx="2920365" cy="789940"/>
          </a:xfrm>
          <a:custGeom>
            <a:avLst/>
            <a:gdLst/>
            <a:ahLst/>
            <a:cxnLst/>
            <a:rect l="l" t="t" r="r" b="b"/>
            <a:pathLst>
              <a:path w="2920365" h="789939">
                <a:moveTo>
                  <a:pt x="2788412" y="0"/>
                </a:moveTo>
                <a:lnTo>
                  <a:pt x="131571" y="0"/>
                </a:lnTo>
                <a:lnTo>
                  <a:pt x="89993" y="6709"/>
                </a:lnTo>
                <a:lnTo>
                  <a:pt x="53876" y="25391"/>
                </a:lnTo>
                <a:lnTo>
                  <a:pt x="25391" y="53876"/>
                </a:lnTo>
                <a:lnTo>
                  <a:pt x="6709" y="89993"/>
                </a:lnTo>
                <a:lnTo>
                  <a:pt x="0" y="131572"/>
                </a:lnTo>
                <a:lnTo>
                  <a:pt x="0" y="657860"/>
                </a:lnTo>
                <a:lnTo>
                  <a:pt x="6709" y="699438"/>
                </a:lnTo>
                <a:lnTo>
                  <a:pt x="25391" y="735555"/>
                </a:lnTo>
                <a:lnTo>
                  <a:pt x="53876" y="764040"/>
                </a:lnTo>
                <a:lnTo>
                  <a:pt x="89993" y="782722"/>
                </a:lnTo>
                <a:lnTo>
                  <a:pt x="131571" y="789432"/>
                </a:lnTo>
                <a:lnTo>
                  <a:pt x="2788412" y="789432"/>
                </a:lnTo>
                <a:lnTo>
                  <a:pt x="2829990" y="782722"/>
                </a:lnTo>
                <a:lnTo>
                  <a:pt x="2866107" y="764040"/>
                </a:lnTo>
                <a:lnTo>
                  <a:pt x="2894592" y="735555"/>
                </a:lnTo>
                <a:lnTo>
                  <a:pt x="2913274" y="699438"/>
                </a:lnTo>
                <a:lnTo>
                  <a:pt x="2919984" y="657860"/>
                </a:lnTo>
                <a:lnTo>
                  <a:pt x="2919984" y="131572"/>
                </a:lnTo>
                <a:lnTo>
                  <a:pt x="2913274" y="89993"/>
                </a:lnTo>
                <a:lnTo>
                  <a:pt x="2894592" y="53876"/>
                </a:lnTo>
                <a:lnTo>
                  <a:pt x="2866107" y="25391"/>
                </a:lnTo>
                <a:lnTo>
                  <a:pt x="2829990" y="6709"/>
                </a:lnTo>
                <a:lnTo>
                  <a:pt x="2788412" y="0"/>
                </a:lnTo>
                <a:close/>
              </a:path>
            </a:pathLst>
          </a:custGeom>
          <a:solidFill>
            <a:srgbClr val="C9DFF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094859" y="2011171"/>
            <a:ext cx="19177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44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High-perf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full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NFC with</a:t>
            </a:r>
            <a:r>
              <a:rPr kumimoji="0" sz="1200" b="0" i="0" u="none" strike="noStrike" kern="1200" cap="none" spc="-6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DPC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1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PN5180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977384" y="4093464"/>
            <a:ext cx="2920365" cy="1000125"/>
          </a:xfrm>
          <a:custGeom>
            <a:avLst/>
            <a:gdLst/>
            <a:ahLst/>
            <a:cxnLst/>
            <a:rect l="l" t="t" r="r" b="b"/>
            <a:pathLst>
              <a:path w="2920365" h="1000125">
                <a:moveTo>
                  <a:pt x="2753360" y="0"/>
                </a:moveTo>
                <a:lnTo>
                  <a:pt x="166624" y="0"/>
                </a:lnTo>
                <a:lnTo>
                  <a:pt x="122310" y="5948"/>
                </a:lnTo>
                <a:lnTo>
                  <a:pt x="82502" y="22737"/>
                </a:lnTo>
                <a:lnTo>
                  <a:pt x="48783" y="48783"/>
                </a:lnTo>
                <a:lnTo>
                  <a:pt x="22737" y="82502"/>
                </a:lnTo>
                <a:lnTo>
                  <a:pt x="5948" y="122310"/>
                </a:lnTo>
                <a:lnTo>
                  <a:pt x="0" y="166624"/>
                </a:lnTo>
                <a:lnTo>
                  <a:pt x="0" y="833119"/>
                </a:lnTo>
                <a:lnTo>
                  <a:pt x="5948" y="877433"/>
                </a:lnTo>
                <a:lnTo>
                  <a:pt x="22737" y="917241"/>
                </a:lnTo>
                <a:lnTo>
                  <a:pt x="48783" y="950960"/>
                </a:lnTo>
                <a:lnTo>
                  <a:pt x="82502" y="977006"/>
                </a:lnTo>
                <a:lnTo>
                  <a:pt x="122310" y="993795"/>
                </a:lnTo>
                <a:lnTo>
                  <a:pt x="166624" y="999744"/>
                </a:lnTo>
                <a:lnTo>
                  <a:pt x="2753360" y="999744"/>
                </a:lnTo>
                <a:lnTo>
                  <a:pt x="2797673" y="993795"/>
                </a:lnTo>
                <a:lnTo>
                  <a:pt x="2837481" y="977006"/>
                </a:lnTo>
                <a:lnTo>
                  <a:pt x="2871200" y="950960"/>
                </a:lnTo>
                <a:lnTo>
                  <a:pt x="2897246" y="917241"/>
                </a:lnTo>
                <a:lnTo>
                  <a:pt x="2914035" y="877433"/>
                </a:lnTo>
                <a:lnTo>
                  <a:pt x="2919984" y="833119"/>
                </a:lnTo>
                <a:lnTo>
                  <a:pt x="2919984" y="166624"/>
                </a:lnTo>
                <a:lnTo>
                  <a:pt x="2914035" y="122310"/>
                </a:lnTo>
                <a:lnTo>
                  <a:pt x="2897246" y="82502"/>
                </a:lnTo>
                <a:lnTo>
                  <a:pt x="2871200" y="48783"/>
                </a:lnTo>
                <a:lnTo>
                  <a:pt x="2837481" y="22737"/>
                </a:lnTo>
                <a:lnTo>
                  <a:pt x="2797673" y="5948"/>
                </a:lnTo>
                <a:lnTo>
                  <a:pt x="2753360" y="0"/>
                </a:lnTo>
                <a:close/>
              </a:path>
            </a:pathLst>
          </a:custGeom>
          <a:solidFill>
            <a:srgbClr val="C9DFF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977384" y="4119371"/>
            <a:ext cx="2920365" cy="1143000"/>
          </a:xfrm>
          <a:custGeom>
            <a:avLst/>
            <a:gdLst/>
            <a:ahLst/>
            <a:cxnLst/>
            <a:rect l="l" t="t" r="r" b="b"/>
            <a:pathLst>
              <a:path w="2920365" h="1143000">
                <a:moveTo>
                  <a:pt x="2729484" y="0"/>
                </a:moveTo>
                <a:lnTo>
                  <a:pt x="190500" y="0"/>
                </a:lnTo>
                <a:lnTo>
                  <a:pt x="146837" y="5034"/>
                </a:lnTo>
                <a:lnTo>
                  <a:pt x="106746" y="19372"/>
                </a:lnTo>
                <a:lnTo>
                  <a:pt x="71374" y="41867"/>
                </a:lnTo>
                <a:lnTo>
                  <a:pt x="41867" y="71374"/>
                </a:lnTo>
                <a:lnTo>
                  <a:pt x="19372" y="106746"/>
                </a:lnTo>
                <a:lnTo>
                  <a:pt x="5034" y="146837"/>
                </a:lnTo>
                <a:lnTo>
                  <a:pt x="0" y="190500"/>
                </a:lnTo>
                <a:lnTo>
                  <a:pt x="0" y="952500"/>
                </a:lnTo>
                <a:lnTo>
                  <a:pt x="5034" y="996162"/>
                </a:lnTo>
                <a:lnTo>
                  <a:pt x="19372" y="1036253"/>
                </a:lnTo>
                <a:lnTo>
                  <a:pt x="41867" y="1071625"/>
                </a:lnTo>
                <a:lnTo>
                  <a:pt x="71374" y="1101132"/>
                </a:lnTo>
                <a:lnTo>
                  <a:pt x="106746" y="1123627"/>
                </a:lnTo>
                <a:lnTo>
                  <a:pt x="146837" y="1137965"/>
                </a:lnTo>
                <a:lnTo>
                  <a:pt x="190500" y="1142999"/>
                </a:lnTo>
                <a:lnTo>
                  <a:pt x="2729484" y="1142999"/>
                </a:lnTo>
                <a:lnTo>
                  <a:pt x="2773146" y="1137965"/>
                </a:lnTo>
                <a:lnTo>
                  <a:pt x="2813237" y="1123627"/>
                </a:lnTo>
                <a:lnTo>
                  <a:pt x="2848609" y="1101132"/>
                </a:lnTo>
                <a:lnTo>
                  <a:pt x="2878116" y="1071625"/>
                </a:lnTo>
                <a:lnTo>
                  <a:pt x="2900611" y="1036253"/>
                </a:lnTo>
                <a:lnTo>
                  <a:pt x="2914949" y="996162"/>
                </a:lnTo>
                <a:lnTo>
                  <a:pt x="2919984" y="952500"/>
                </a:lnTo>
                <a:lnTo>
                  <a:pt x="2919984" y="190500"/>
                </a:lnTo>
                <a:lnTo>
                  <a:pt x="2914949" y="146837"/>
                </a:lnTo>
                <a:lnTo>
                  <a:pt x="2900611" y="106746"/>
                </a:lnTo>
                <a:lnTo>
                  <a:pt x="2878116" y="71374"/>
                </a:lnTo>
                <a:lnTo>
                  <a:pt x="2848609" y="41867"/>
                </a:lnTo>
                <a:lnTo>
                  <a:pt x="2813237" y="19372"/>
                </a:lnTo>
                <a:lnTo>
                  <a:pt x="2773146" y="5034"/>
                </a:lnTo>
                <a:lnTo>
                  <a:pt x="2729484" y="0"/>
                </a:lnTo>
                <a:close/>
              </a:path>
            </a:pathLst>
          </a:custGeom>
          <a:solidFill>
            <a:srgbClr val="C9DFF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111877" y="4133469"/>
            <a:ext cx="2628900" cy="1109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44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Proximity&amp;vicinity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readers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1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MFRC630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6985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(ISO14443A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–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Reader for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NTAG®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MIFARE®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product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families)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SLRC610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(ISO15693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/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ISO18000-3M3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Reader for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ICODE®</a:t>
            </a:r>
            <a:r>
              <a:rPr kumimoji="0" sz="800" b="0" i="0" u="none" strike="noStrike" kern="1200" cap="none" spc="9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family)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911095" y="4552188"/>
            <a:ext cx="2208530" cy="541020"/>
          </a:xfrm>
          <a:custGeom>
            <a:avLst/>
            <a:gdLst/>
            <a:ahLst/>
            <a:cxnLst/>
            <a:rect l="l" t="t" r="r" b="b"/>
            <a:pathLst>
              <a:path w="2208529" h="541020">
                <a:moveTo>
                  <a:pt x="2118106" y="0"/>
                </a:moveTo>
                <a:lnTo>
                  <a:pt x="90170" y="0"/>
                </a:lnTo>
                <a:lnTo>
                  <a:pt x="55078" y="7088"/>
                </a:lnTo>
                <a:lnTo>
                  <a:pt x="26415" y="26415"/>
                </a:lnTo>
                <a:lnTo>
                  <a:pt x="7088" y="55078"/>
                </a:lnTo>
                <a:lnTo>
                  <a:pt x="0" y="90169"/>
                </a:lnTo>
                <a:lnTo>
                  <a:pt x="0" y="450850"/>
                </a:lnTo>
                <a:lnTo>
                  <a:pt x="7088" y="485941"/>
                </a:lnTo>
                <a:lnTo>
                  <a:pt x="26416" y="514604"/>
                </a:lnTo>
                <a:lnTo>
                  <a:pt x="55078" y="533931"/>
                </a:lnTo>
                <a:lnTo>
                  <a:pt x="90170" y="541019"/>
                </a:lnTo>
                <a:lnTo>
                  <a:pt x="2118106" y="541019"/>
                </a:lnTo>
                <a:lnTo>
                  <a:pt x="2153197" y="533931"/>
                </a:lnTo>
                <a:lnTo>
                  <a:pt x="2181860" y="514604"/>
                </a:lnTo>
                <a:lnTo>
                  <a:pt x="2201187" y="485941"/>
                </a:lnTo>
                <a:lnTo>
                  <a:pt x="2208276" y="450850"/>
                </a:lnTo>
                <a:lnTo>
                  <a:pt x="2208276" y="90169"/>
                </a:lnTo>
                <a:lnTo>
                  <a:pt x="2201187" y="55078"/>
                </a:lnTo>
                <a:lnTo>
                  <a:pt x="2181860" y="26415"/>
                </a:lnTo>
                <a:lnTo>
                  <a:pt x="2153197" y="7088"/>
                </a:lnTo>
                <a:lnTo>
                  <a:pt x="2118106" y="0"/>
                </a:lnTo>
                <a:close/>
              </a:path>
            </a:pathLst>
          </a:custGeom>
          <a:solidFill>
            <a:srgbClr val="C9DFF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017014" y="4684903"/>
            <a:ext cx="13862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5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NTAG 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I²C</a:t>
            </a:r>
            <a:r>
              <a:rPr kumimoji="0" sz="1600" b="1" i="0" u="none" strike="noStrike" kern="1200" cap="none" spc="4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1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911095" y="2927604"/>
            <a:ext cx="2208530" cy="784860"/>
          </a:xfrm>
          <a:custGeom>
            <a:avLst/>
            <a:gdLst/>
            <a:ahLst/>
            <a:cxnLst/>
            <a:rect l="l" t="t" r="r" b="b"/>
            <a:pathLst>
              <a:path w="2208529" h="784860">
                <a:moveTo>
                  <a:pt x="2077466" y="0"/>
                </a:moveTo>
                <a:lnTo>
                  <a:pt x="130810" y="0"/>
                </a:lnTo>
                <a:lnTo>
                  <a:pt x="79884" y="10277"/>
                </a:lnTo>
                <a:lnTo>
                  <a:pt x="38306" y="38306"/>
                </a:lnTo>
                <a:lnTo>
                  <a:pt x="10277" y="79884"/>
                </a:lnTo>
                <a:lnTo>
                  <a:pt x="0" y="130810"/>
                </a:lnTo>
                <a:lnTo>
                  <a:pt x="0" y="654050"/>
                </a:lnTo>
                <a:lnTo>
                  <a:pt x="10277" y="704975"/>
                </a:lnTo>
                <a:lnTo>
                  <a:pt x="38306" y="746553"/>
                </a:lnTo>
                <a:lnTo>
                  <a:pt x="79884" y="774582"/>
                </a:lnTo>
                <a:lnTo>
                  <a:pt x="130810" y="784860"/>
                </a:lnTo>
                <a:lnTo>
                  <a:pt x="2077466" y="784860"/>
                </a:lnTo>
                <a:lnTo>
                  <a:pt x="2128391" y="774582"/>
                </a:lnTo>
                <a:lnTo>
                  <a:pt x="2169969" y="746553"/>
                </a:lnTo>
                <a:lnTo>
                  <a:pt x="2197998" y="704975"/>
                </a:lnTo>
                <a:lnTo>
                  <a:pt x="2208276" y="654050"/>
                </a:lnTo>
                <a:lnTo>
                  <a:pt x="2208276" y="130810"/>
                </a:lnTo>
                <a:lnTo>
                  <a:pt x="2197998" y="79884"/>
                </a:lnTo>
                <a:lnTo>
                  <a:pt x="2169969" y="38306"/>
                </a:lnTo>
                <a:lnTo>
                  <a:pt x="2128391" y="10277"/>
                </a:lnTo>
                <a:lnTo>
                  <a:pt x="2077466" y="0"/>
                </a:lnTo>
                <a:close/>
              </a:path>
            </a:pathLst>
          </a:custGeom>
          <a:solidFill>
            <a:srgbClr val="C9DFF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028825" y="2998723"/>
            <a:ext cx="14757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Single-chip MCU</a:t>
            </a:r>
            <a:r>
              <a:rPr kumimoji="0" sz="1200" b="0" i="0" u="none" strike="noStrike" kern="1200" cap="none" spc="-8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 integrated NFC</a:t>
            </a:r>
            <a:r>
              <a:rPr kumimoji="0" sz="1200" b="0" i="0" u="none" strike="noStrike" kern="1200" cap="none" spc="-4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tag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191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LPC8N04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905761" y="4536185"/>
            <a:ext cx="2214880" cy="558165"/>
          </a:xfrm>
          <a:custGeom>
            <a:avLst/>
            <a:gdLst/>
            <a:ahLst/>
            <a:cxnLst/>
            <a:rect l="l" t="t" r="r" b="b"/>
            <a:pathLst>
              <a:path w="2214879" h="558164">
                <a:moveTo>
                  <a:pt x="0" y="92963"/>
                </a:moveTo>
                <a:lnTo>
                  <a:pt x="7310" y="56792"/>
                </a:lnTo>
                <a:lnTo>
                  <a:pt x="27241" y="27241"/>
                </a:lnTo>
                <a:lnTo>
                  <a:pt x="56792" y="7310"/>
                </a:lnTo>
                <a:lnTo>
                  <a:pt x="92963" y="0"/>
                </a:lnTo>
                <a:lnTo>
                  <a:pt x="2121408" y="0"/>
                </a:lnTo>
                <a:lnTo>
                  <a:pt x="2157579" y="7310"/>
                </a:lnTo>
                <a:lnTo>
                  <a:pt x="2187130" y="27241"/>
                </a:lnTo>
                <a:lnTo>
                  <a:pt x="2207061" y="56792"/>
                </a:lnTo>
                <a:lnTo>
                  <a:pt x="2214372" y="92963"/>
                </a:lnTo>
                <a:lnTo>
                  <a:pt x="2214372" y="464819"/>
                </a:lnTo>
                <a:lnTo>
                  <a:pt x="2207061" y="500991"/>
                </a:lnTo>
                <a:lnTo>
                  <a:pt x="2187130" y="530542"/>
                </a:lnTo>
                <a:lnTo>
                  <a:pt x="2157579" y="550473"/>
                </a:lnTo>
                <a:lnTo>
                  <a:pt x="2121408" y="557783"/>
                </a:lnTo>
                <a:lnTo>
                  <a:pt x="92963" y="557783"/>
                </a:lnTo>
                <a:lnTo>
                  <a:pt x="56792" y="550473"/>
                </a:lnTo>
                <a:lnTo>
                  <a:pt x="27241" y="530542"/>
                </a:lnTo>
                <a:lnTo>
                  <a:pt x="7310" y="500991"/>
                </a:lnTo>
                <a:lnTo>
                  <a:pt x="0" y="464819"/>
                </a:lnTo>
                <a:lnTo>
                  <a:pt x="0" y="92963"/>
                </a:lnTo>
                <a:close/>
              </a:path>
            </a:pathLst>
          </a:custGeom>
          <a:ln w="25908">
            <a:solidFill>
              <a:srgbClr val="FF2E85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498" y="6268008"/>
            <a:ext cx="11747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03120" y="1597152"/>
            <a:ext cx="5099304" cy="3305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45591" y="2318004"/>
            <a:ext cx="1331976" cy="20040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78358" y="303402"/>
            <a:ext cx="4556125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dirty="0">
                <a:solidFill>
                  <a:srgbClr val="707070"/>
                </a:solidFill>
              </a:rPr>
              <a:t>How </a:t>
            </a:r>
            <a:r>
              <a:rPr sz="2900" spc="-55" dirty="0">
                <a:solidFill>
                  <a:srgbClr val="707070"/>
                </a:solidFill>
              </a:rPr>
              <a:t>NTAG </a:t>
            </a:r>
            <a:r>
              <a:rPr sz="2900" spc="5" dirty="0">
                <a:solidFill>
                  <a:srgbClr val="707070"/>
                </a:solidFill>
              </a:rPr>
              <a:t>I</a:t>
            </a:r>
            <a:r>
              <a:rPr sz="2850" spc="7" baseline="24853" dirty="0">
                <a:solidFill>
                  <a:srgbClr val="707070"/>
                </a:solidFill>
              </a:rPr>
              <a:t>2</a:t>
            </a:r>
            <a:r>
              <a:rPr sz="2900" spc="5" dirty="0">
                <a:solidFill>
                  <a:srgbClr val="707070"/>
                </a:solidFill>
              </a:rPr>
              <a:t>C </a:t>
            </a:r>
            <a:r>
              <a:rPr sz="2900" i="1" dirty="0">
                <a:solidFill>
                  <a:srgbClr val="707070"/>
                </a:solidFill>
                <a:latin typeface="Arial"/>
                <a:cs typeface="Arial"/>
              </a:rPr>
              <a:t>plus</a:t>
            </a:r>
            <a:r>
              <a:rPr sz="2900" i="1" spc="-50" dirty="0">
                <a:solidFill>
                  <a:srgbClr val="707070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707070"/>
                </a:solidFill>
              </a:rPr>
              <a:t>works</a:t>
            </a:r>
            <a:endParaRPr sz="2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421751" y="1514677"/>
            <a:ext cx="121348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Field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Detection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909559" y="2029967"/>
            <a:ext cx="399288" cy="3764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976616" y="2072639"/>
            <a:ext cx="272796" cy="2880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900416" y="1443227"/>
            <a:ext cx="399288" cy="3779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943088" y="1571244"/>
            <a:ext cx="332231" cy="1386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900416" y="2641092"/>
            <a:ext cx="397764" cy="3855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920228" y="2706623"/>
            <a:ext cx="364235" cy="2636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909559" y="3848100"/>
            <a:ext cx="399288" cy="3870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894319" y="5036820"/>
            <a:ext cx="390144" cy="3749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978140" y="5099303"/>
            <a:ext cx="227075" cy="2179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900416" y="4445508"/>
            <a:ext cx="399288" cy="377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965947" y="4492752"/>
            <a:ext cx="263651" cy="2849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900416" y="3227832"/>
            <a:ext cx="397764" cy="38404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920228" y="3291840"/>
            <a:ext cx="364235" cy="2636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436102" y="2076450"/>
            <a:ext cx="14579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Energy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harvesting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441563" y="2691130"/>
            <a:ext cx="12319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SRAM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memory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436102" y="3294633"/>
            <a:ext cx="12922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SRAM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mirroring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436102" y="3916171"/>
            <a:ext cx="15741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Pass-through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mode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465057" y="4496180"/>
            <a:ext cx="2354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Memory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access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management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465057" y="5091760"/>
            <a:ext cx="159829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Originality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signature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449311" y="934211"/>
            <a:ext cx="0" cy="5094605"/>
          </a:xfrm>
          <a:custGeom>
            <a:avLst/>
            <a:gdLst/>
            <a:ahLst/>
            <a:cxnLst/>
            <a:rect l="l" t="t" r="r" b="b"/>
            <a:pathLst>
              <a:path h="5094605">
                <a:moveTo>
                  <a:pt x="0" y="0"/>
                </a:moveTo>
                <a:lnTo>
                  <a:pt x="0" y="5094566"/>
                </a:lnTo>
              </a:path>
            </a:pathLst>
          </a:custGeom>
          <a:ln w="12192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895469" y="1284859"/>
            <a:ext cx="21304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200" b="0" i="0" u="none" strike="noStrike" kern="1200" cap="none" spc="-2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NTAG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I²C </a:t>
            </a:r>
            <a:r>
              <a:rPr kumimoji="0" sz="1200" b="0" i="1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connects</a:t>
            </a:r>
            <a:r>
              <a:rPr kumimoji="0" sz="1200" b="0" i="0" u="none" strike="noStrike" kern="1200" cap="none" spc="-9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 the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microcontroller </a:t>
            </a:r>
            <a:r>
              <a:rPr kumimoji="0" sz="1200" b="0" i="0" u="none" strike="noStrike" kern="1200" cap="none" spc="-1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via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I²C 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serial bus</a:t>
            </a:r>
            <a:r>
              <a:rPr kumimoji="0" sz="1200" b="0" i="0" u="none" strike="noStrike" kern="1200" cap="none" spc="-4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interface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97458" y="5067045"/>
            <a:ext cx="21151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-1905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NFC-enabled mobile device  connects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MCU via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NFC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interface,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using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I²C</a:t>
            </a:r>
            <a:r>
              <a:rPr kumimoji="0" sz="1200" b="0" i="0" u="none" strike="noStrike" kern="1200" cap="none" spc="-11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 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communication</a:t>
            </a:r>
            <a:r>
              <a:rPr kumimoji="0" sz="1200" b="0" i="0" u="none" strike="noStrike" kern="1200" cap="none" spc="-4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conduit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133855" y="4434840"/>
            <a:ext cx="114300" cy="478155"/>
          </a:xfrm>
          <a:custGeom>
            <a:avLst/>
            <a:gdLst/>
            <a:ahLst/>
            <a:cxnLst/>
            <a:rect l="l" t="t" r="r" b="b"/>
            <a:pathLst>
              <a:path w="114300" h="478154">
                <a:moveTo>
                  <a:pt x="57150" y="0"/>
                </a:moveTo>
                <a:lnTo>
                  <a:pt x="49737" y="1494"/>
                </a:lnTo>
                <a:lnTo>
                  <a:pt x="43681" y="5572"/>
                </a:lnTo>
                <a:lnTo>
                  <a:pt x="39597" y="11626"/>
                </a:lnTo>
                <a:lnTo>
                  <a:pt x="38100" y="19050"/>
                </a:lnTo>
                <a:lnTo>
                  <a:pt x="39597" y="26473"/>
                </a:lnTo>
                <a:lnTo>
                  <a:pt x="43681" y="32527"/>
                </a:lnTo>
                <a:lnTo>
                  <a:pt x="49737" y="36605"/>
                </a:lnTo>
                <a:lnTo>
                  <a:pt x="57150" y="38100"/>
                </a:lnTo>
                <a:lnTo>
                  <a:pt x="64562" y="36605"/>
                </a:lnTo>
                <a:lnTo>
                  <a:pt x="70618" y="32527"/>
                </a:lnTo>
                <a:lnTo>
                  <a:pt x="74702" y="26473"/>
                </a:lnTo>
                <a:lnTo>
                  <a:pt x="76200" y="19050"/>
                </a:lnTo>
                <a:lnTo>
                  <a:pt x="74702" y="11626"/>
                </a:lnTo>
                <a:lnTo>
                  <a:pt x="70618" y="5572"/>
                </a:lnTo>
                <a:lnTo>
                  <a:pt x="64562" y="1494"/>
                </a:lnTo>
                <a:lnTo>
                  <a:pt x="57150" y="0"/>
                </a:lnTo>
                <a:close/>
              </a:path>
              <a:path w="114300" h="478154">
                <a:moveTo>
                  <a:pt x="57150" y="76200"/>
                </a:moveTo>
                <a:lnTo>
                  <a:pt x="49737" y="77694"/>
                </a:lnTo>
                <a:lnTo>
                  <a:pt x="43681" y="81772"/>
                </a:lnTo>
                <a:lnTo>
                  <a:pt x="39597" y="87826"/>
                </a:lnTo>
                <a:lnTo>
                  <a:pt x="38100" y="95250"/>
                </a:lnTo>
                <a:lnTo>
                  <a:pt x="38100" y="95377"/>
                </a:lnTo>
                <a:lnTo>
                  <a:pt x="39597" y="102746"/>
                </a:lnTo>
                <a:lnTo>
                  <a:pt x="43681" y="108807"/>
                </a:lnTo>
                <a:lnTo>
                  <a:pt x="49737" y="112914"/>
                </a:lnTo>
                <a:lnTo>
                  <a:pt x="57150" y="114427"/>
                </a:lnTo>
                <a:lnTo>
                  <a:pt x="64562" y="112914"/>
                </a:lnTo>
                <a:lnTo>
                  <a:pt x="70618" y="108807"/>
                </a:lnTo>
                <a:lnTo>
                  <a:pt x="74702" y="102746"/>
                </a:lnTo>
                <a:lnTo>
                  <a:pt x="76200" y="95377"/>
                </a:lnTo>
                <a:lnTo>
                  <a:pt x="76200" y="95250"/>
                </a:lnTo>
                <a:lnTo>
                  <a:pt x="74702" y="87826"/>
                </a:lnTo>
                <a:lnTo>
                  <a:pt x="70618" y="81772"/>
                </a:lnTo>
                <a:lnTo>
                  <a:pt x="64562" y="77694"/>
                </a:lnTo>
                <a:lnTo>
                  <a:pt x="57150" y="76200"/>
                </a:lnTo>
                <a:close/>
              </a:path>
              <a:path w="114300" h="478154">
                <a:moveTo>
                  <a:pt x="57150" y="152527"/>
                </a:moveTo>
                <a:lnTo>
                  <a:pt x="49737" y="154021"/>
                </a:lnTo>
                <a:lnTo>
                  <a:pt x="43681" y="158099"/>
                </a:lnTo>
                <a:lnTo>
                  <a:pt x="39597" y="164153"/>
                </a:lnTo>
                <a:lnTo>
                  <a:pt x="38100" y="171577"/>
                </a:lnTo>
                <a:lnTo>
                  <a:pt x="39597" y="179000"/>
                </a:lnTo>
                <a:lnTo>
                  <a:pt x="43681" y="185054"/>
                </a:lnTo>
                <a:lnTo>
                  <a:pt x="49737" y="189132"/>
                </a:lnTo>
                <a:lnTo>
                  <a:pt x="57150" y="190627"/>
                </a:lnTo>
                <a:lnTo>
                  <a:pt x="64562" y="189132"/>
                </a:lnTo>
                <a:lnTo>
                  <a:pt x="70618" y="185054"/>
                </a:lnTo>
                <a:lnTo>
                  <a:pt x="74702" y="179000"/>
                </a:lnTo>
                <a:lnTo>
                  <a:pt x="76200" y="171577"/>
                </a:lnTo>
                <a:lnTo>
                  <a:pt x="74702" y="164153"/>
                </a:lnTo>
                <a:lnTo>
                  <a:pt x="70618" y="158099"/>
                </a:lnTo>
                <a:lnTo>
                  <a:pt x="64562" y="154021"/>
                </a:lnTo>
                <a:lnTo>
                  <a:pt x="57150" y="152527"/>
                </a:lnTo>
                <a:close/>
              </a:path>
              <a:path w="114300" h="478154">
                <a:moveTo>
                  <a:pt x="57150" y="228727"/>
                </a:moveTo>
                <a:lnTo>
                  <a:pt x="49737" y="230221"/>
                </a:lnTo>
                <a:lnTo>
                  <a:pt x="43681" y="234299"/>
                </a:lnTo>
                <a:lnTo>
                  <a:pt x="39597" y="240353"/>
                </a:lnTo>
                <a:lnTo>
                  <a:pt x="38100" y="247777"/>
                </a:lnTo>
                <a:lnTo>
                  <a:pt x="39597" y="255200"/>
                </a:lnTo>
                <a:lnTo>
                  <a:pt x="43681" y="261254"/>
                </a:lnTo>
                <a:lnTo>
                  <a:pt x="49737" y="265332"/>
                </a:lnTo>
                <a:lnTo>
                  <a:pt x="57150" y="266827"/>
                </a:lnTo>
                <a:lnTo>
                  <a:pt x="64562" y="265332"/>
                </a:lnTo>
                <a:lnTo>
                  <a:pt x="70618" y="261254"/>
                </a:lnTo>
                <a:lnTo>
                  <a:pt x="74702" y="255200"/>
                </a:lnTo>
                <a:lnTo>
                  <a:pt x="76200" y="247777"/>
                </a:lnTo>
                <a:lnTo>
                  <a:pt x="74702" y="240353"/>
                </a:lnTo>
                <a:lnTo>
                  <a:pt x="70618" y="234299"/>
                </a:lnTo>
                <a:lnTo>
                  <a:pt x="64562" y="230221"/>
                </a:lnTo>
                <a:lnTo>
                  <a:pt x="57150" y="228727"/>
                </a:lnTo>
                <a:close/>
              </a:path>
              <a:path w="114300" h="478154">
                <a:moveTo>
                  <a:pt x="57150" y="304927"/>
                </a:moveTo>
                <a:lnTo>
                  <a:pt x="49737" y="306421"/>
                </a:lnTo>
                <a:lnTo>
                  <a:pt x="43681" y="310499"/>
                </a:lnTo>
                <a:lnTo>
                  <a:pt x="39597" y="316553"/>
                </a:lnTo>
                <a:lnTo>
                  <a:pt x="38100" y="323977"/>
                </a:lnTo>
                <a:lnTo>
                  <a:pt x="39597" y="331400"/>
                </a:lnTo>
                <a:lnTo>
                  <a:pt x="43681" y="337454"/>
                </a:lnTo>
                <a:lnTo>
                  <a:pt x="49737" y="341532"/>
                </a:lnTo>
                <a:lnTo>
                  <a:pt x="57150" y="343027"/>
                </a:lnTo>
                <a:lnTo>
                  <a:pt x="64562" y="341532"/>
                </a:lnTo>
                <a:lnTo>
                  <a:pt x="70618" y="337454"/>
                </a:lnTo>
                <a:lnTo>
                  <a:pt x="74702" y="331400"/>
                </a:lnTo>
                <a:lnTo>
                  <a:pt x="76200" y="323977"/>
                </a:lnTo>
                <a:lnTo>
                  <a:pt x="74702" y="316553"/>
                </a:lnTo>
                <a:lnTo>
                  <a:pt x="70618" y="310499"/>
                </a:lnTo>
                <a:lnTo>
                  <a:pt x="64562" y="306421"/>
                </a:lnTo>
                <a:lnTo>
                  <a:pt x="57150" y="304927"/>
                </a:lnTo>
                <a:close/>
              </a:path>
              <a:path w="114300" h="478154">
                <a:moveTo>
                  <a:pt x="114300" y="363474"/>
                </a:moveTo>
                <a:lnTo>
                  <a:pt x="0" y="363474"/>
                </a:lnTo>
                <a:lnTo>
                  <a:pt x="57150" y="477774"/>
                </a:lnTo>
                <a:lnTo>
                  <a:pt x="114300" y="363474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934455" y="1902714"/>
            <a:ext cx="114300" cy="856615"/>
          </a:xfrm>
          <a:custGeom>
            <a:avLst/>
            <a:gdLst/>
            <a:ahLst/>
            <a:cxnLst/>
            <a:rect l="l" t="t" r="r" b="b"/>
            <a:pathLst>
              <a:path w="114300" h="856614">
                <a:moveTo>
                  <a:pt x="57150" y="818261"/>
                </a:moveTo>
                <a:lnTo>
                  <a:pt x="49726" y="819755"/>
                </a:lnTo>
                <a:lnTo>
                  <a:pt x="43672" y="823833"/>
                </a:lnTo>
                <a:lnTo>
                  <a:pt x="39594" y="829887"/>
                </a:lnTo>
                <a:lnTo>
                  <a:pt x="38100" y="837311"/>
                </a:lnTo>
                <a:lnTo>
                  <a:pt x="39594" y="844734"/>
                </a:lnTo>
                <a:lnTo>
                  <a:pt x="43672" y="850788"/>
                </a:lnTo>
                <a:lnTo>
                  <a:pt x="49726" y="854866"/>
                </a:lnTo>
                <a:lnTo>
                  <a:pt x="57150" y="856361"/>
                </a:lnTo>
                <a:lnTo>
                  <a:pt x="64573" y="854866"/>
                </a:lnTo>
                <a:lnTo>
                  <a:pt x="70627" y="850788"/>
                </a:lnTo>
                <a:lnTo>
                  <a:pt x="74705" y="844734"/>
                </a:lnTo>
                <a:lnTo>
                  <a:pt x="76200" y="837311"/>
                </a:lnTo>
                <a:lnTo>
                  <a:pt x="74705" y="829887"/>
                </a:lnTo>
                <a:lnTo>
                  <a:pt x="70627" y="823833"/>
                </a:lnTo>
                <a:lnTo>
                  <a:pt x="64573" y="819755"/>
                </a:lnTo>
                <a:lnTo>
                  <a:pt x="57150" y="818261"/>
                </a:lnTo>
                <a:close/>
              </a:path>
              <a:path w="114300" h="856614">
                <a:moveTo>
                  <a:pt x="57150" y="741934"/>
                </a:moveTo>
                <a:lnTo>
                  <a:pt x="49726" y="743428"/>
                </a:lnTo>
                <a:lnTo>
                  <a:pt x="43672" y="747506"/>
                </a:lnTo>
                <a:lnTo>
                  <a:pt x="39594" y="753560"/>
                </a:lnTo>
                <a:lnTo>
                  <a:pt x="38100" y="760984"/>
                </a:lnTo>
                <a:lnTo>
                  <a:pt x="39594" y="768480"/>
                </a:lnTo>
                <a:lnTo>
                  <a:pt x="43672" y="774541"/>
                </a:lnTo>
                <a:lnTo>
                  <a:pt x="49726" y="778648"/>
                </a:lnTo>
                <a:lnTo>
                  <a:pt x="57150" y="780161"/>
                </a:lnTo>
                <a:lnTo>
                  <a:pt x="64573" y="778648"/>
                </a:lnTo>
                <a:lnTo>
                  <a:pt x="70627" y="774541"/>
                </a:lnTo>
                <a:lnTo>
                  <a:pt x="74705" y="768480"/>
                </a:lnTo>
                <a:lnTo>
                  <a:pt x="76200" y="761111"/>
                </a:lnTo>
                <a:lnTo>
                  <a:pt x="74705" y="753560"/>
                </a:lnTo>
                <a:lnTo>
                  <a:pt x="70627" y="747506"/>
                </a:lnTo>
                <a:lnTo>
                  <a:pt x="64573" y="743428"/>
                </a:lnTo>
                <a:lnTo>
                  <a:pt x="57150" y="741934"/>
                </a:lnTo>
                <a:close/>
              </a:path>
              <a:path w="114300" h="856614">
                <a:moveTo>
                  <a:pt x="57150" y="665734"/>
                </a:moveTo>
                <a:lnTo>
                  <a:pt x="49726" y="667228"/>
                </a:lnTo>
                <a:lnTo>
                  <a:pt x="43672" y="671306"/>
                </a:lnTo>
                <a:lnTo>
                  <a:pt x="39594" y="677360"/>
                </a:lnTo>
                <a:lnTo>
                  <a:pt x="38100" y="684784"/>
                </a:lnTo>
                <a:lnTo>
                  <a:pt x="39594" y="692207"/>
                </a:lnTo>
                <a:lnTo>
                  <a:pt x="43672" y="698261"/>
                </a:lnTo>
                <a:lnTo>
                  <a:pt x="49726" y="702339"/>
                </a:lnTo>
                <a:lnTo>
                  <a:pt x="57150" y="703834"/>
                </a:lnTo>
                <a:lnTo>
                  <a:pt x="64573" y="702339"/>
                </a:lnTo>
                <a:lnTo>
                  <a:pt x="70627" y="698261"/>
                </a:lnTo>
                <a:lnTo>
                  <a:pt x="74705" y="692207"/>
                </a:lnTo>
                <a:lnTo>
                  <a:pt x="76200" y="684784"/>
                </a:lnTo>
                <a:lnTo>
                  <a:pt x="74705" y="677360"/>
                </a:lnTo>
                <a:lnTo>
                  <a:pt x="70627" y="671306"/>
                </a:lnTo>
                <a:lnTo>
                  <a:pt x="64573" y="667228"/>
                </a:lnTo>
                <a:lnTo>
                  <a:pt x="57150" y="665734"/>
                </a:lnTo>
                <a:close/>
              </a:path>
              <a:path w="114300" h="856614">
                <a:moveTo>
                  <a:pt x="57150" y="589534"/>
                </a:moveTo>
                <a:lnTo>
                  <a:pt x="49726" y="591028"/>
                </a:lnTo>
                <a:lnTo>
                  <a:pt x="43672" y="595106"/>
                </a:lnTo>
                <a:lnTo>
                  <a:pt x="39594" y="601160"/>
                </a:lnTo>
                <a:lnTo>
                  <a:pt x="38100" y="608584"/>
                </a:lnTo>
                <a:lnTo>
                  <a:pt x="39594" y="616007"/>
                </a:lnTo>
                <a:lnTo>
                  <a:pt x="43672" y="622061"/>
                </a:lnTo>
                <a:lnTo>
                  <a:pt x="49726" y="626139"/>
                </a:lnTo>
                <a:lnTo>
                  <a:pt x="57150" y="627634"/>
                </a:lnTo>
                <a:lnTo>
                  <a:pt x="64573" y="626139"/>
                </a:lnTo>
                <a:lnTo>
                  <a:pt x="70627" y="622061"/>
                </a:lnTo>
                <a:lnTo>
                  <a:pt x="74705" y="616007"/>
                </a:lnTo>
                <a:lnTo>
                  <a:pt x="76200" y="608584"/>
                </a:lnTo>
                <a:lnTo>
                  <a:pt x="74705" y="601160"/>
                </a:lnTo>
                <a:lnTo>
                  <a:pt x="70627" y="595106"/>
                </a:lnTo>
                <a:lnTo>
                  <a:pt x="64573" y="591028"/>
                </a:lnTo>
                <a:lnTo>
                  <a:pt x="57150" y="589534"/>
                </a:lnTo>
                <a:close/>
              </a:path>
              <a:path w="114300" h="856614">
                <a:moveTo>
                  <a:pt x="57150" y="513207"/>
                </a:moveTo>
                <a:lnTo>
                  <a:pt x="49726" y="514701"/>
                </a:lnTo>
                <a:lnTo>
                  <a:pt x="43672" y="518779"/>
                </a:lnTo>
                <a:lnTo>
                  <a:pt x="39594" y="524833"/>
                </a:lnTo>
                <a:lnTo>
                  <a:pt x="38100" y="532257"/>
                </a:lnTo>
                <a:lnTo>
                  <a:pt x="39594" y="539753"/>
                </a:lnTo>
                <a:lnTo>
                  <a:pt x="43672" y="545814"/>
                </a:lnTo>
                <a:lnTo>
                  <a:pt x="49726" y="549921"/>
                </a:lnTo>
                <a:lnTo>
                  <a:pt x="57150" y="551434"/>
                </a:lnTo>
                <a:lnTo>
                  <a:pt x="64573" y="549921"/>
                </a:lnTo>
                <a:lnTo>
                  <a:pt x="70627" y="545814"/>
                </a:lnTo>
                <a:lnTo>
                  <a:pt x="74705" y="539753"/>
                </a:lnTo>
                <a:lnTo>
                  <a:pt x="76200" y="532384"/>
                </a:lnTo>
                <a:lnTo>
                  <a:pt x="74705" y="524833"/>
                </a:lnTo>
                <a:lnTo>
                  <a:pt x="70627" y="518779"/>
                </a:lnTo>
                <a:lnTo>
                  <a:pt x="64573" y="514701"/>
                </a:lnTo>
                <a:lnTo>
                  <a:pt x="57150" y="513207"/>
                </a:lnTo>
                <a:close/>
              </a:path>
              <a:path w="114300" h="856614">
                <a:moveTo>
                  <a:pt x="57150" y="437007"/>
                </a:moveTo>
                <a:lnTo>
                  <a:pt x="49726" y="438501"/>
                </a:lnTo>
                <a:lnTo>
                  <a:pt x="43672" y="442579"/>
                </a:lnTo>
                <a:lnTo>
                  <a:pt x="39594" y="448633"/>
                </a:lnTo>
                <a:lnTo>
                  <a:pt x="38100" y="456057"/>
                </a:lnTo>
                <a:lnTo>
                  <a:pt x="39594" y="463480"/>
                </a:lnTo>
                <a:lnTo>
                  <a:pt x="43672" y="469534"/>
                </a:lnTo>
                <a:lnTo>
                  <a:pt x="49726" y="473612"/>
                </a:lnTo>
                <a:lnTo>
                  <a:pt x="57150" y="475107"/>
                </a:lnTo>
                <a:lnTo>
                  <a:pt x="64573" y="473612"/>
                </a:lnTo>
                <a:lnTo>
                  <a:pt x="70627" y="469534"/>
                </a:lnTo>
                <a:lnTo>
                  <a:pt x="74705" y="463480"/>
                </a:lnTo>
                <a:lnTo>
                  <a:pt x="76200" y="456057"/>
                </a:lnTo>
                <a:lnTo>
                  <a:pt x="74705" y="448633"/>
                </a:lnTo>
                <a:lnTo>
                  <a:pt x="70627" y="442579"/>
                </a:lnTo>
                <a:lnTo>
                  <a:pt x="64573" y="438501"/>
                </a:lnTo>
                <a:lnTo>
                  <a:pt x="57150" y="437007"/>
                </a:lnTo>
                <a:close/>
              </a:path>
              <a:path w="114300" h="856614">
                <a:moveTo>
                  <a:pt x="57150" y="360807"/>
                </a:moveTo>
                <a:lnTo>
                  <a:pt x="49726" y="362301"/>
                </a:lnTo>
                <a:lnTo>
                  <a:pt x="43672" y="366379"/>
                </a:lnTo>
                <a:lnTo>
                  <a:pt x="39594" y="372433"/>
                </a:lnTo>
                <a:lnTo>
                  <a:pt x="38100" y="379857"/>
                </a:lnTo>
                <a:lnTo>
                  <a:pt x="39594" y="387280"/>
                </a:lnTo>
                <a:lnTo>
                  <a:pt x="43672" y="393334"/>
                </a:lnTo>
                <a:lnTo>
                  <a:pt x="49726" y="397412"/>
                </a:lnTo>
                <a:lnTo>
                  <a:pt x="57150" y="398907"/>
                </a:lnTo>
                <a:lnTo>
                  <a:pt x="64573" y="397412"/>
                </a:lnTo>
                <a:lnTo>
                  <a:pt x="70627" y="393334"/>
                </a:lnTo>
                <a:lnTo>
                  <a:pt x="74705" y="387280"/>
                </a:lnTo>
                <a:lnTo>
                  <a:pt x="76200" y="379857"/>
                </a:lnTo>
                <a:lnTo>
                  <a:pt x="74705" y="372433"/>
                </a:lnTo>
                <a:lnTo>
                  <a:pt x="70627" y="366379"/>
                </a:lnTo>
                <a:lnTo>
                  <a:pt x="64573" y="362301"/>
                </a:lnTo>
                <a:lnTo>
                  <a:pt x="57150" y="360807"/>
                </a:lnTo>
                <a:close/>
              </a:path>
              <a:path w="114300" h="856614">
                <a:moveTo>
                  <a:pt x="57150" y="284480"/>
                </a:moveTo>
                <a:lnTo>
                  <a:pt x="49726" y="285992"/>
                </a:lnTo>
                <a:lnTo>
                  <a:pt x="43672" y="290099"/>
                </a:lnTo>
                <a:lnTo>
                  <a:pt x="39594" y="296160"/>
                </a:lnTo>
                <a:lnTo>
                  <a:pt x="38100" y="303530"/>
                </a:lnTo>
                <a:lnTo>
                  <a:pt x="39594" y="311080"/>
                </a:lnTo>
                <a:lnTo>
                  <a:pt x="43672" y="317134"/>
                </a:lnTo>
                <a:lnTo>
                  <a:pt x="49726" y="321212"/>
                </a:lnTo>
                <a:lnTo>
                  <a:pt x="57150" y="322707"/>
                </a:lnTo>
                <a:lnTo>
                  <a:pt x="64573" y="321212"/>
                </a:lnTo>
                <a:lnTo>
                  <a:pt x="70627" y="317134"/>
                </a:lnTo>
                <a:lnTo>
                  <a:pt x="74705" y="311080"/>
                </a:lnTo>
                <a:lnTo>
                  <a:pt x="76200" y="303657"/>
                </a:lnTo>
                <a:lnTo>
                  <a:pt x="74705" y="296160"/>
                </a:lnTo>
                <a:lnTo>
                  <a:pt x="70627" y="290099"/>
                </a:lnTo>
                <a:lnTo>
                  <a:pt x="64573" y="285992"/>
                </a:lnTo>
                <a:lnTo>
                  <a:pt x="57150" y="284480"/>
                </a:lnTo>
                <a:close/>
              </a:path>
              <a:path w="114300" h="856614">
                <a:moveTo>
                  <a:pt x="57150" y="208280"/>
                </a:moveTo>
                <a:lnTo>
                  <a:pt x="49726" y="209774"/>
                </a:lnTo>
                <a:lnTo>
                  <a:pt x="43672" y="213852"/>
                </a:lnTo>
                <a:lnTo>
                  <a:pt x="39594" y="219906"/>
                </a:lnTo>
                <a:lnTo>
                  <a:pt x="38100" y="227330"/>
                </a:lnTo>
                <a:lnTo>
                  <a:pt x="39594" y="234753"/>
                </a:lnTo>
                <a:lnTo>
                  <a:pt x="43672" y="240807"/>
                </a:lnTo>
                <a:lnTo>
                  <a:pt x="49726" y="244885"/>
                </a:lnTo>
                <a:lnTo>
                  <a:pt x="57150" y="246380"/>
                </a:lnTo>
                <a:lnTo>
                  <a:pt x="64573" y="244885"/>
                </a:lnTo>
                <a:lnTo>
                  <a:pt x="70627" y="240807"/>
                </a:lnTo>
                <a:lnTo>
                  <a:pt x="74705" y="234753"/>
                </a:lnTo>
                <a:lnTo>
                  <a:pt x="76200" y="227330"/>
                </a:lnTo>
                <a:lnTo>
                  <a:pt x="74705" y="219906"/>
                </a:lnTo>
                <a:lnTo>
                  <a:pt x="70627" y="213852"/>
                </a:lnTo>
                <a:lnTo>
                  <a:pt x="64573" y="209774"/>
                </a:lnTo>
                <a:lnTo>
                  <a:pt x="57150" y="208280"/>
                </a:lnTo>
                <a:close/>
              </a:path>
              <a:path w="114300" h="856614">
                <a:moveTo>
                  <a:pt x="57150" y="132080"/>
                </a:moveTo>
                <a:lnTo>
                  <a:pt x="49726" y="133574"/>
                </a:lnTo>
                <a:lnTo>
                  <a:pt x="43672" y="137652"/>
                </a:lnTo>
                <a:lnTo>
                  <a:pt x="39594" y="143706"/>
                </a:lnTo>
                <a:lnTo>
                  <a:pt x="38100" y="151130"/>
                </a:lnTo>
                <a:lnTo>
                  <a:pt x="39594" y="158553"/>
                </a:lnTo>
                <a:lnTo>
                  <a:pt x="43672" y="164607"/>
                </a:lnTo>
                <a:lnTo>
                  <a:pt x="49726" y="168685"/>
                </a:lnTo>
                <a:lnTo>
                  <a:pt x="57150" y="170180"/>
                </a:lnTo>
                <a:lnTo>
                  <a:pt x="64573" y="168685"/>
                </a:lnTo>
                <a:lnTo>
                  <a:pt x="70627" y="164607"/>
                </a:lnTo>
                <a:lnTo>
                  <a:pt x="74705" y="158553"/>
                </a:lnTo>
                <a:lnTo>
                  <a:pt x="76200" y="151130"/>
                </a:lnTo>
                <a:lnTo>
                  <a:pt x="74705" y="143706"/>
                </a:lnTo>
                <a:lnTo>
                  <a:pt x="70627" y="137652"/>
                </a:lnTo>
                <a:lnTo>
                  <a:pt x="64573" y="133574"/>
                </a:lnTo>
                <a:lnTo>
                  <a:pt x="57150" y="132080"/>
                </a:lnTo>
                <a:close/>
              </a:path>
              <a:path w="114300" h="856614">
                <a:moveTo>
                  <a:pt x="57150" y="0"/>
                </a:moveTo>
                <a:lnTo>
                  <a:pt x="0" y="114300"/>
                </a:lnTo>
                <a:lnTo>
                  <a:pt x="114300" y="114300"/>
                </a:lnTo>
                <a:lnTo>
                  <a:pt x="5715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0221468" y="105155"/>
            <a:ext cx="1621535" cy="135331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27354" y="1284859"/>
            <a:ext cx="22542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200" b="1" i="0" u="none" strike="noStrike" kern="1200" cap="none" spc="-3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NTAG 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I²C </a:t>
            </a:r>
            <a:r>
              <a:rPr kumimoji="0" sz="12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 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needs to be  connected to </a:t>
            </a:r>
            <a:r>
              <a:rPr kumimoji="0" sz="1200" b="1" i="0" u="none" strike="noStrike" kern="1200" cap="none" spc="-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antenna coil  </a:t>
            </a:r>
            <a:r>
              <a:rPr kumimoji="0" sz="1200" b="1" i="0" u="none" strike="noStrike" kern="1200" cap="none" spc="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</a:t>
            </a:r>
            <a:r>
              <a:rPr kumimoji="0" sz="1200" b="1" i="0" u="none" strike="noStrike" kern="1200" cap="none" spc="-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1200" b="1" i="0" u="none" strike="noStrike" kern="1200" cap="none" spc="-7" normalizeH="0" baseline="-20833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L</a:t>
            </a:r>
            <a:r>
              <a:rPr kumimoji="0" sz="1200" b="1" i="0" u="none" strike="noStrike" kern="1200" cap="none" spc="0" normalizeH="0" baseline="-20833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</a:t>
            </a:r>
            <a:r>
              <a:rPr kumimoji="0" sz="1200" b="1" i="0" u="none" strike="noStrike" kern="1200" cap="none" spc="-82" normalizeH="0" baseline="-20833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pads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153411" y="1902714"/>
            <a:ext cx="114300" cy="701040"/>
          </a:xfrm>
          <a:custGeom>
            <a:avLst/>
            <a:gdLst/>
            <a:ahLst/>
            <a:cxnLst/>
            <a:rect l="l" t="t" r="r" b="b"/>
            <a:pathLst>
              <a:path w="114300" h="701039">
                <a:moveTo>
                  <a:pt x="57150" y="662559"/>
                </a:moveTo>
                <a:lnTo>
                  <a:pt x="49726" y="664053"/>
                </a:lnTo>
                <a:lnTo>
                  <a:pt x="43672" y="668131"/>
                </a:lnTo>
                <a:lnTo>
                  <a:pt x="39594" y="674185"/>
                </a:lnTo>
                <a:lnTo>
                  <a:pt x="38100" y="681609"/>
                </a:lnTo>
                <a:lnTo>
                  <a:pt x="39594" y="689032"/>
                </a:lnTo>
                <a:lnTo>
                  <a:pt x="43672" y="695086"/>
                </a:lnTo>
                <a:lnTo>
                  <a:pt x="49726" y="699164"/>
                </a:lnTo>
                <a:lnTo>
                  <a:pt x="57150" y="700659"/>
                </a:lnTo>
                <a:lnTo>
                  <a:pt x="64573" y="699164"/>
                </a:lnTo>
                <a:lnTo>
                  <a:pt x="70627" y="695086"/>
                </a:lnTo>
                <a:lnTo>
                  <a:pt x="74705" y="689032"/>
                </a:lnTo>
                <a:lnTo>
                  <a:pt x="76200" y="681609"/>
                </a:lnTo>
                <a:lnTo>
                  <a:pt x="74705" y="674185"/>
                </a:lnTo>
                <a:lnTo>
                  <a:pt x="70627" y="668131"/>
                </a:lnTo>
                <a:lnTo>
                  <a:pt x="64573" y="664053"/>
                </a:lnTo>
                <a:lnTo>
                  <a:pt x="57150" y="662559"/>
                </a:lnTo>
                <a:close/>
              </a:path>
              <a:path w="114300" h="701039">
                <a:moveTo>
                  <a:pt x="57150" y="586359"/>
                </a:moveTo>
                <a:lnTo>
                  <a:pt x="49726" y="587853"/>
                </a:lnTo>
                <a:lnTo>
                  <a:pt x="43672" y="591931"/>
                </a:lnTo>
                <a:lnTo>
                  <a:pt x="39594" y="597985"/>
                </a:lnTo>
                <a:lnTo>
                  <a:pt x="38100" y="605409"/>
                </a:lnTo>
                <a:lnTo>
                  <a:pt x="39594" y="612832"/>
                </a:lnTo>
                <a:lnTo>
                  <a:pt x="43672" y="618886"/>
                </a:lnTo>
                <a:lnTo>
                  <a:pt x="49726" y="622964"/>
                </a:lnTo>
                <a:lnTo>
                  <a:pt x="57150" y="624459"/>
                </a:lnTo>
                <a:lnTo>
                  <a:pt x="64573" y="622964"/>
                </a:lnTo>
                <a:lnTo>
                  <a:pt x="70627" y="618886"/>
                </a:lnTo>
                <a:lnTo>
                  <a:pt x="74705" y="612832"/>
                </a:lnTo>
                <a:lnTo>
                  <a:pt x="76200" y="605409"/>
                </a:lnTo>
                <a:lnTo>
                  <a:pt x="74705" y="597985"/>
                </a:lnTo>
                <a:lnTo>
                  <a:pt x="70627" y="591931"/>
                </a:lnTo>
                <a:lnTo>
                  <a:pt x="64573" y="587853"/>
                </a:lnTo>
                <a:lnTo>
                  <a:pt x="57150" y="586359"/>
                </a:lnTo>
                <a:close/>
              </a:path>
              <a:path w="114300" h="701039">
                <a:moveTo>
                  <a:pt x="57150" y="510032"/>
                </a:moveTo>
                <a:lnTo>
                  <a:pt x="49726" y="511526"/>
                </a:lnTo>
                <a:lnTo>
                  <a:pt x="43672" y="515604"/>
                </a:lnTo>
                <a:lnTo>
                  <a:pt x="39594" y="521658"/>
                </a:lnTo>
                <a:lnTo>
                  <a:pt x="38100" y="529082"/>
                </a:lnTo>
                <a:lnTo>
                  <a:pt x="39594" y="536578"/>
                </a:lnTo>
                <a:lnTo>
                  <a:pt x="43672" y="542639"/>
                </a:lnTo>
                <a:lnTo>
                  <a:pt x="49726" y="546746"/>
                </a:lnTo>
                <a:lnTo>
                  <a:pt x="57150" y="548259"/>
                </a:lnTo>
                <a:lnTo>
                  <a:pt x="64573" y="546746"/>
                </a:lnTo>
                <a:lnTo>
                  <a:pt x="70627" y="542639"/>
                </a:lnTo>
                <a:lnTo>
                  <a:pt x="74705" y="536578"/>
                </a:lnTo>
                <a:lnTo>
                  <a:pt x="76200" y="529209"/>
                </a:lnTo>
                <a:lnTo>
                  <a:pt x="74705" y="521658"/>
                </a:lnTo>
                <a:lnTo>
                  <a:pt x="70627" y="515604"/>
                </a:lnTo>
                <a:lnTo>
                  <a:pt x="64573" y="511526"/>
                </a:lnTo>
                <a:lnTo>
                  <a:pt x="57150" y="510032"/>
                </a:lnTo>
                <a:close/>
              </a:path>
              <a:path w="114300" h="701039">
                <a:moveTo>
                  <a:pt x="57150" y="433832"/>
                </a:moveTo>
                <a:lnTo>
                  <a:pt x="49726" y="435326"/>
                </a:lnTo>
                <a:lnTo>
                  <a:pt x="43672" y="439404"/>
                </a:lnTo>
                <a:lnTo>
                  <a:pt x="39594" y="445458"/>
                </a:lnTo>
                <a:lnTo>
                  <a:pt x="38100" y="452882"/>
                </a:lnTo>
                <a:lnTo>
                  <a:pt x="39594" y="460305"/>
                </a:lnTo>
                <a:lnTo>
                  <a:pt x="43672" y="466359"/>
                </a:lnTo>
                <a:lnTo>
                  <a:pt x="49726" y="470437"/>
                </a:lnTo>
                <a:lnTo>
                  <a:pt x="57150" y="471932"/>
                </a:lnTo>
                <a:lnTo>
                  <a:pt x="64573" y="470437"/>
                </a:lnTo>
                <a:lnTo>
                  <a:pt x="70627" y="466359"/>
                </a:lnTo>
                <a:lnTo>
                  <a:pt x="74705" y="460305"/>
                </a:lnTo>
                <a:lnTo>
                  <a:pt x="76200" y="452882"/>
                </a:lnTo>
                <a:lnTo>
                  <a:pt x="74705" y="445458"/>
                </a:lnTo>
                <a:lnTo>
                  <a:pt x="70627" y="439404"/>
                </a:lnTo>
                <a:lnTo>
                  <a:pt x="64573" y="435326"/>
                </a:lnTo>
                <a:lnTo>
                  <a:pt x="57150" y="433832"/>
                </a:lnTo>
                <a:close/>
              </a:path>
              <a:path w="114300" h="701039">
                <a:moveTo>
                  <a:pt x="57150" y="357632"/>
                </a:moveTo>
                <a:lnTo>
                  <a:pt x="49726" y="359126"/>
                </a:lnTo>
                <a:lnTo>
                  <a:pt x="43672" y="363204"/>
                </a:lnTo>
                <a:lnTo>
                  <a:pt x="39594" y="369258"/>
                </a:lnTo>
                <a:lnTo>
                  <a:pt x="38100" y="376682"/>
                </a:lnTo>
                <a:lnTo>
                  <a:pt x="39594" y="384105"/>
                </a:lnTo>
                <a:lnTo>
                  <a:pt x="43672" y="390159"/>
                </a:lnTo>
                <a:lnTo>
                  <a:pt x="49726" y="394237"/>
                </a:lnTo>
                <a:lnTo>
                  <a:pt x="57150" y="395732"/>
                </a:lnTo>
                <a:lnTo>
                  <a:pt x="64573" y="394237"/>
                </a:lnTo>
                <a:lnTo>
                  <a:pt x="70627" y="390159"/>
                </a:lnTo>
                <a:lnTo>
                  <a:pt x="74705" y="384105"/>
                </a:lnTo>
                <a:lnTo>
                  <a:pt x="76200" y="376682"/>
                </a:lnTo>
                <a:lnTo>
                  <a:pt x="74705" y="369258"/>
                </a:lnTo>
                <a:lnTo>
                  <a:pt x="70627" y="363204"/>
                </a:lnTo>
                <a:lnTo>
                  <a:pt x="64573" y="359126"/>
                </a:lnTo>
                <a:lnTo>
                  <a:pt x="57150" y="357632"/>
                </a:lnTo>
                <a:close/>
              </a:path>
              <a:path w="114300" h="701039">
                <a:moveTo>
                  <a:pt x="57150" y="281305"/>
                </a:moveTo>
                <a:lnTo>
                  <a:pt x="49726" y="282817"/>
                </a:lnTo>
                <a:lnTo>
                  <a:pt x="43672" y="286924"/>
                </a:lnTo>
                <a:lnTo>
                  <a:pt x="39594" y="292985"/>
                </a:lnTo>
                <a:lnTo>
                  <a:pt x="38100" y="300355"/>
                </a:lnTo>
                <a:lnTo>
                  <a:pt x="39594" y="307905"/>
                </a:lnTo>
                <a:lnTo>
                  <a:pt x="43672" y="313959"/>
                </a:lnTo>
                <a:lnTo>
                  <a:pt x="49726" y="318037"/>
                </a:lnTo>
                <a:lnTo>
                  <a:pt x="57150" y="319532"/>
                </a:lnTo>
                <a:lnTo>
                  <a:pt x="64573" y="318037"/>
                </a:lnTo>
                <a:lnTo>
                  <a:pt x="70627" y="313959"/>
                </a:lnTo>
                <a:lnTo>
                  <a:pt x="74705" y="307905"/>
                </a:lnTo>
                <a:lnTo>
                  <a:pt x="76200" y="300482"/>
                </a:lnTo>
                <a:lnTo>
                  <a:pt x="74705" y="292985"/>
                </a:lnTo>
                <a:lnTo>
                  <a:pt x="70627" y="286924"/>
                </a:lnTo>
                <a:lnTo>
                  <a:pt x="64573" y="282817"/>
                </a:lnTo>
                <a:lnTo>
                  <a:pt x="57150" y="281305"/>
                </a:lnTo>
                <a:close/>
              </a:path>
              <a:path w="114300" h="701039">
                <a:moveTo>
                  <a:pt x="57150" y="205105"/>
                </a:moveTo>
                <a:lnTo>
                  <a:pt x="49726" y="206599"/>
                </a:lnTo>
                <a:lnTo>
                  <a:pt x="43672" y="210677"/>
                </a:lnTo>
                <a:lnTo>
                  <a:pt x="39594" y="216731"/>
                </a:lnTo>
                <a:lnTo>
                  <a:pt x="38100" y="224155"/>
                </a:lnTo>
                <a:lnTo>
                  <a:pt x="39594" y="231578"/>
                </a:lnTo>
                <a:lnTo>
                  <a:pt x="43672" y="237632"/>
                </a:lnTo>
                <a:lnTo>
                  <a:pt x="49726" y="241710"/>
                </a:lnTo>
                <a:lnTo>
                  <a:pt x="57150" y="243205"/>
                </a:lnTo>
                <a:lnTo>
                  <a:pt x="64573" y="241710"/>
                </a:lnTo>
                <a:lnTo>
                  <a:pt x="70627" y="237632"/>
                </a:lnTo>
                <a:lnTo>
                  <a:pt x="74705" y="231578"/>
                </a:lnTo>
                <a:lnTo>
                  <a:pt x="76200" y="224155"/>
                </a:lnTo>
                <a:lnTo>
                  <a:pt x="74705" y="216731"/>
                </a:lnTo>
                <a:lnTo>
                  <a:pt x="70627" y="210677"/>
                </a:lnTo>
                <a:lnTo>
                  <a:pt x="64573" y="206599"/>
                </a:lnTo>
                <a:lnTo>
                  <a:pt x="57150" y="205105"/>
                </a:lnTo>
                <a:close/>
              </a:path>
              <a:path w="114300" h="701039">
                <a:moveTo>
                  <a:pt x="57150" y="128905"/>
                </a:moveTo>
                <a:lnTo>
                  <a:pt x="49726" y="130399"/>
                </a:lnTo>
                <a:lnTo>
                  <a:pt x="43672" y="134477"/>
                </a:lnTo>
                <a:lnTo>
                  <a:pt x="39594" y="140531"/>
                </a:lnTo>
                <a:lnTo>
                  <a:pt x="38100" y="147955"/>
                </a:lnTo>
                <a:lnTo>
                  <a:pt x="39594" y="155378"/>
                </a:lnTo>
                <a:lnTo>
                  <a:pt x="43672" y="161432"/>
                </a:lnTo>
                <a:lnTo>
                  <a:pt x="49726" y="165510"/>
                </a:lnTo>
                <a:lnTo>
                  <a:pt x="57150" y="167005"/>
                </a:lnTo>
                <a:lnTo>
                  <a:pt x="64573" y="165510"/>
                </a:lnTo>
                <a:lnTo>
                  <a:pt x="70627" y="161432"/>
                </a:lnTo>
                <a:lnTo>
                  <a:pt x="74705" y="155378"/>
                </a:lnTo>
                <a:lnTo>
                  <a:pt x="76200" y="147955"/>
                </a:lnTo>
                <a:lnTo>
                  <a:pt x="74705" y="140531"/>
                </a:lnTo>
                <a:lnTo>
                  <a:pt x="70627" y="134477"/>
                </a:lnTo>
                <a:lnTo>
                  <a:pt x="64573" y="130399"/>
                </a:lnTo>
                <a:lnTo>
                  <a:pt x="57150" y="128905"/>
                </a:lnTo>
                <a:close/>
              </a:path>
              <a:path w="114300" h="701039">
                <a:moveTo>
                  <a:pt x="57150" y="0"/>
                </a:moveTo>
                <a:lnTo>
                  <a:pt x="0" y="114300"/>
                </a:lnTo>
                <a:lnTo>
                  <a:pt x="114300" y="114300"/>
                </a:lnTo>
                <a:lnTo>
                  <a:pt x="5715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498" y="6268008"/>
            <a:ext cx="11747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78358" y="303402"/>
            <a:ext cx="9198610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71210" algn="l"/>
              </a:tabLst>
            </a:pPr>
            <a:r>
              <a:rPr sz="2900" spc="-55" dirty="0">
                <a:solidFill>
                  <a:srgbClr val="707070"/>
                </a:solidFill>
              </a:rPr>
              <a:t>NTAG </a:t>
            </a:r>
            <a:r>
              <a:rPr sz="2900" spc="5" dirty="0">
                <a:solidFill>
                  <a:srgbClr val="707070"/>
                </a:solidFill>
              </a:rPr>
              <a:t>I</a:t>
            </a:r>
            <a:r>
              <a:rPr sz="2850" spc="7" baseline="24853" dirty="0">
                <a:solidFill>
                  <a:srgbClr val="707070"/>
                </a:solidFill>
              </a:rPr>
              <a:t>2</a:t>
            </a:r>
            <a:r>
              <a:rPr sz="2900" spc="5" dirty="0">
                <a:solidFill>
                  <a:srgbClr val="707070"/>
                </a:solidFill>
              </a:rPr>
              <a:t>C </a:t>
            </a:r>
            <a:r>
              <a:rPr sz="2900" i="1" dirty="0">
                <a:solidFill>
                  <a:srgbClr val="707070"/>
                </a:solidFill>
                <a:latin typeface="Arial"/>
                <a:cs typeface="Arial"/>
              </a:rPr>
              <a:t>plus</a:t>
            </a:r>
            <a:r>
              <a:rPr sz="2900" i="1" spc="45" dirty="0">
                <a:solidFill>
                  <a:srgbClr val="707070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707070"/>
                </a:solidFill>
              </a:rPr>
              <a:t>support</a:t>
            </a:r>
            <a:r>
              <a:rPr sz="2900" spc="-25" dirty="0">
                <a:solidFill>
                  <a:srgbClr val="707070"/>
                </a:solidFill>
              </a:rPr>
              <a:t> </a:t>
            </a:r>
            <a:r>
              <a:rPr sz="2900" dirty="0">
                <a:solidFill>
                  <a:srgbClr val="707070"/>
                </a:solidFill>
              </a:rPr>
              <a:t>package:	</a:t>
            </a:r>
            <a:r>
              <a:rPr sz="2900" b="0" dirty="0">
                <a:solidFill>
                  <a:srgbClr val="707070"/>
                </a:solidFill>
                <a:latin typeface="Arial"/>
                <a:cs typeface="Arial"/>
              </a:rPr>
              <a:t>Antenna design</a:t>
            </a:r>
            <a:r>
              <a:rPr sz="2900" b="0" spc="-125" dirty="0">
                <a:solidFill>
                  <a:srgbClr val="707070"/>
                </a:solidFill>
                <a:latin typeface="Arial"/>
                <a:cs typeface="Arial"/>
              </a:rPr>
              <a:t> </a:t>
            </a:r>
            <a:r>
              <a:rPr sz="2900" b="0" dirty="0">
                <a:solidFill>
                  <a:srgbClr val="707070"/>
                </a:solidFill>
                <a:latin typeface="Arial"/>
                <a:cs typeface="Arial"/>
              </a:rPr>
              <a:t>files</a:t>
            </a:r>
            <a:endParaRPr sz="29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5487" y="1336547"/>
            <a:ext cx="3217926" cy="40637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02919" y="1363980"/>
            <a:ext cx="3147060" cy="39928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98348" y="1359408"/>
            <a:ext cx="3156585" cy="4002404"/>
          </a:xfrm>
          <a:custGeom>
            <a:avLst/>
            <a:gdLst/>
            <a:ahLst/>
            <a:cxnLst/>
            <a:rect l="l" t="t" r="r" b="b"/>
            <a:pathLst>
              <a:path w="3156585" h="4002404">
                <a:moveTo>
                  <a:pt x="0" y="4002024"/>
                </a:moveTo>
                <a:lnTo>
                  <a:pt x="3156204" y="4002024"/>
                </a:lnTo>
                <a:lnTo>
                  <a:pt x="3156204" y="0"/>
                </a:lnTo>
                <a:lnTo>
                  <a:pt x="0" y="0"/>
                </a:lnTo>
                <a:lnTo>
                  <a:pt x="0" y="4002024"/>
                </a:lnTo>
                <a:close/>
              </a:path>
            </a:pathLst>
          </a:custGeom>
          <a:ln w="9144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949446" y="1709166"/>
            <a:ext cx="2386965" cy="0"/>
          </a:xfrm>
          <a:custGeom>
            <a:avLst/>
            <a:gdLst/>
            <a:ahLst/>
            <a:cxnLst/>
            <a:rect l="l" t="t" r="r" b="b"/>
            <a:pathLst>
              <a:path w="2386965">
                <a:moveTo>
                  <a:pt x="0" y="0"/>
                </a:moveTo>
                <a:lnTo>
                  <a:pt x="2386583" y="0"/>
                </a:lnTo>
              </a:path>
            </a:pathLst>
          </a:custGeom>
          <a:ln w="25908">
            <a:solidFill>
              <a:srgbClr val="6E9FC5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001896" y="1933575"/>
            <a:ext cx="1990725" cy="0"/>
          </a:xfrm>
          <a:custGeom>
            <a:avLst/>
            <a:gdLst/>
            <a:ahLst/>
            <a:cxnLst/>
            <a:rect l="l" t="t" r="r" b="b"/>
            <a:pathLst>
              <a:path w="1990725">
                <a:moveTo>
                  <a:pt x="0" y="0"/>
                </a:moveTo>
                <a:lnTo>
                  <a:pt x="1990343" y="0"/>
                </a:lnTo>
              </a:path>
            </a:pathLst>
          </a:custGeom>
          <a:ln w="13716">
            <a:solidFill>
              <a:srgbClr val="FFCF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89578" y="1717929"/>
            <a:ext cx="2015489" cy="4241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565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FFCF00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5"/>
              </a:rPr>
              <a:t>SW3641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CF00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5"/>
              </a:rPr>
              <a:t>- 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srgbClr val="FFCF00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5"/>
              </a:rPr>
              <a:t>NTAG 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FFCF00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5"/>
              </a:rPr>
              <a:t>I</a:t>
            </a:r>
            <a:r>
              <a:rPr kumimoji="0" sz="1350" b="0" i="0" u="none" strike="noStrike" kern="1200" cap="none" spc="7" normalizeH="0" baseline="24691" noProof="0" dirty="0">
                <a:ln>
                  <a:noFill/>
                </a:ln>
                <a:solidFill>
                  <a:srgbClr val="FFCF00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5"/>
              </a:rPr>
              <a:t>2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FFCF00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5"/>
              </a:rPr>
              <a:t>C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srgbClr val="FFCF00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5"/>
              </a:rPr>
              <a:t>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srgbClr val="FFCF00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5"/>
              </a:rPr>
              <a:t>plus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15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heavy" strike="noStrike" kern="1200" cap="none" spc="0" normalizeH="0" baseline="0" noProof="0" dirty="0">
                <a:ln>
                  <a:noFill/>
                </a:ln>
                <a:solidFill>
                  <a:srgbClr val="FFCF00"/>
                </a:solidFill>
                <a:effectLst/>
                <a:uLnTx/>
                <a:uFill>
                  <a:solidFill>
                    <a:srgbClr val="FFCF00"/>
                  </a:solidFill>
                </a:uFill>
                <a:latin typeface="Arial"/>
                <a:ea typeface="+mn-ea"/>
                <a:cs typeface="Arial"/>
                <a:hlinkClick r:id="rId5"/>
              </a:rPr>
              <a:t>flex antenna </a:t>
            </a:r>
            <a:r>
              <a:rPr kumimoji="0" sz="1400" b="0" i="0" u="heavy" strike="noStrike" kern="1200" cap="none" spc="-5" normalizeH="0" baseline="0" noProof="0" dirty="0">
                <a:ln>
                  <a:noFill/>
                </a:ln>
                <a:solidFill>
                  <a:srgbClr val="FFCF00"/>
                </a:solidFill>
                <a:effectLst/>
                <a:uLnTx/>
                <a:uFill>
                  <a:solidFill>
                    <a:srgbClr val="FFCF00"/>
                  </a:solidFill>
                </a:uFill>
                <a:latin typeface="Arial"/>
                <a:ea typeface="+mn-ea"/>
                <a:cs typeface="Arial"/>
                <a:hlinkClick r:id="rId5"/>
              </a:rPr>
              <a:t>Class</a:t>
            </a:r>
            <a:r>
              <a:rPr kumimoji="0" sz="1400" b="0" i="0" u="heavy" strike="noStrike" kern="1200" cap="none" spc="-65" normalizeH="0" baseline="0" noProof="0" dirty="0">
                <a:ln>
                  <a:noFill/>
                </a:ln>
                <a:solidFill>
                  <a:srgbClr val="FFCF00"/>
                </a:solidFill>
                <a:effectLst/>
                <a:uLnTx/>
                <a:uFill>
                  <a:solidFill>
                    <a:srgbClr val="FFCF00"/>
                  </a:solidFill>
                </a:uFill>
                <a:latin typeface="Arial"/>
                <a:ea typeface="+mn-ea"/>
                <a:cs typeface="Arial"/>
                <a:hlinkClick r:id="rId5"/>
              </a:rPr>
              <a:t> </a:t>
            </a:r>
            <a:r>
              <a:rPr kumimoji="0" sz="1400" b="0" i="0" u="heavy" strike="noStrike" kern="1200" cap="none" spc="0" normalizeH="0" baseline="0" noProof="0" dirty="0">
                <a:ln>
                  <a:noFill/>
                </a:ln>
                <a:solidFill>
                  <a:srgbClr val="FFCF00"/>
                </a:solidFill>
                <a:effectLst/>
                <a:uLnTx/>
                <a:uFill>
                  <a:solidFill>
                    <a:srgbClr val="FFCF00"/>
                  </a:solidFill>
                </a:uFill>
                <a:latin typeface="Arial"/>
                <a:ea typeface="+mn-ea"/>
                <a:cs typeface="Arial"/>
                <a:hlinkClick r:id="rId5"/>
              </a:rPr>
              <a:t>6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949446" y="3635502"/>
            <a:ext cx="2795270" cy="0"/>
          </a:xfrm>
          <a:custGeom>
            <a:avLst/>
            <a:gdLst/>
            <a:ahLst/>
            <a:cxnLst/>
            <a:rect l="l" t="t" r="r" b="b"/>
            <a:pathLst>
              <a:path w="2795270">
                <a:moveTo>
                  <a:pt x="0" y="0"/>
                </a:moveTo>
                <a:lnTo>
                  <a:pt x="2795015" y="0"/>
                </a:lnTo>
              </a:path>
            </a:pathLst>
          </a:custGeom>
          <a:ln w="25908">
            <a:solidFill>
              <a:srgbClr val="6E9FC5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001896" y="3859276"/>
            <a:ext cx="2632075" cy="0"/>
          </a:xfrm>
          <a:custGeom>
            <a:avLst/>
            <a:gdLst/>
            <a:ahLst/>
            <a:cxnLst/>
            <a:rect l="l" t="t" r="r" b="b"/>
            <a:pathLst>
              <a:path w="2632075">
                <a:moveTo>
                  <a:pt x="0" y="0"/>
                </a:moveTo>
                <a:lnTo>
                  <a:pt x="2631948" y="0"/>
                </a:lnTo>
              </a:path>
            </a:pathLst>
          </a:custGeom>
          <a:ln w="13715">
            <a:solidFill>
              <a:srgbClr val="FFCF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89578" y="3644010"/>
            <a:ext cx="26574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FFCF00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6"/>
              </a:rPr>
              <a:t>SW3639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CF00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6"/>
              </a:rPr>
              <a:t>- 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srgbClr val="FFCF00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6"/>
              </a:rPr>
              <a:t>NTAG 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FFCF00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6"/>
              </a:rPr>
              <a:t>I</a:t>
            </a:r>
            <a:r>
              <a:rPr kumimoji="0" sz="1350" b="0" i="0" u="none" strike="noStrike" kern="1200" cap="none" spc="7" normalizeH="0" baseline="24691" noProof="0" dirty="0">
                <a:ln>
                  <a:noFill/>
                </a:ln>
                <a:solidFill>
                  <a:srgbClr val="FFCF00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6"/>
              </a:rPr>
              <a:t>2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FFCF00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6"/>
              </a:rPr>
              <a:t>C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srgbClr val="FFCF00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6"/>
              </a:rPr>
              <a:t>plus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CF00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6"/>
              </a:rPr>
              <a:t>Class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FFCF00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6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CF00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6"/>
              </a:rPr>
              <a:t>4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89578" y="3900042"/>
            <a:ext cx="27095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heavy" strike="noStrike" kern="1200" cap="none" spc="-15" normalizeH="0" baseline="0" noProof="0" dirty="0">
                <a:ln>
                  <a:noFill/>
                </a:ln>
                <a:solidFill>
                  <a:srgbClr val="FFCF00"/>
                </a:solidFill>
                <a:effectLst/>
                <a:uLnTx/>
                <a:uFill>
                  <a:solidFill>
                    <a:srgbClr val="FFCF00"/>
                  </a:solidFill>
                </a:uFill>
                <a:latin typeface="Arial"/>
                <a:ea typeface="+mn-ea"/>
                <a:cs typeface="Arial"/>
                <a:hlinkClick r:id="rId7"/>
              </a:rPr>
              <a:t>AN11276 </a:t>
            </a:r>
            <a:r>
              <a:rPr kumimoji="0" sz="1400" b="0" i="0" u="heavy" strike="noStrike" kern="1200" cap="none" spc="0" normalizeH="0" baseline="0" noProof="0" dirty="0">
                <a:ln>
                  <a:noFill/>
                </a:ln>
                <a:solidFill>
                  <a:srgbClr val="FFCF00"/>
                </a:solidFill>
                <a:effectLst/>
                <a:uLnTx/>
                <a:uFill>
                  <a:solidFill>
                    <a:srgbClr val="FFCF00"/>
                  </a:solidFill>
                </a:uFill>
                <a:latin typeface="Arial"/>
                <a:ea typeface="+mn-ea"/>
                <a:cs typeface="Arial"/>
                <a:hlinkClick r:id="rId7"/>
              </a:rPr>
              <a:t>– </a:t>
            </a:r>
            <a:r>
              <a:rPr kumimoji="0" sz="1400" b="0" i="0" u="heavy" strike="noStrike" kern="1200" cap="none" spc="-30" normalizeH="0" baseline="0" noProof="0" dirty="0">
                <a:ln>
                  <a:noFill/>
                </a:ln>
                <a:solidFill>
                  <a:srgbClr val="FFCF00"/>
                </a:solidFill>
                <a:effectLst/>
                <a:uLnTx/>
                <a:uFill>
                  <a:solidFill>
                    <a:srgbClr val="FFCF00"/>
                  </a:solidFill>
                </a:uFill>
                <a:latin typeface="Arial"/>
                <a:ea typeface="+mn-ea"/>
                <a:cs typeface="Arial"/>
                <a:hlinkClick r:id="rId7"/>
              </a:rPr>
              <a:t>NTAG </a:t>
            </a:r>
            <a:r>
              <a:rPr kumimoji="0" sz="1400" b="0" i="0" u="heavy" strike="noStrike" kern="1200" cap="none" spc="0" normalizeH="0" baseline="0" noProof="0" dirty="0">
                <a:ln>
                  <a:noFill/>
                </a:ln>
                <a:solidFill>
                  <a:srgbClr val="FFCF00"/>
                </a:solidFill>
                <a:effectLst/>
                <a:uLnTx/>
                <a:uFill>
                  <a:solidFill>
                    <a:srgbClr val="FFCF00"/>
                  </a:solidFill>
                </a:uFill>
                <a:latin typeface="Arial"/>
                <a:ea typeface="+mn-ea"/>
                <a:cs typeface="Arial"/>
                <a:hlinkClick r:id="rId7"/>
              </a:rPr>
              <a:t>Antenna</a:t>
            </a:r>
            <a:r>
              <a:rPr kumimoji="0" sz="1400" b="0" i="0" u="heavy" strike="noStrike" kern="1200" cap="none" spc="-125" normalizeH="0" baseline="0" noProof="0" dirty="0">
                <a:ln>
                  <a:noFill/>
                </a:ln>
                <a:solidFill>
                  <a:srgbClr val="FFCF00"/>
                </a:solidFill>
                <a:effectLst/>
                <a:uLnTx/>
                <a:uFill>
                  <a:solidFill>
                    <a:srgbClr val="FFCF00"/>
                  </a:solidFill>
                </a:uFill>
                <a:latin typeface="Arial"/>
                <a:ea typeface="+mn-ea"/>
                <a:cs typeface="Arial"/>
                <a:hlinkClick r:id="rId7"/>
              </a:rPr>
              <a:t> </a:t>
            </a:r>
            <a:r>
              <a:rPr kumimoji="0" sz="1400" b="0" i="0" u="heavy" strike="noStrike" kern="1200" cap="none" spc="0" normalizeH="0" baseline="0" noProof="0" dirty="0">
                <a:ln>
                  <a:noFill/>
                </a:ln>
                <a:solidFill>
                  <a:srgbClr val="FFCF00"/>
                </a:solidFill>
                <a:effectLst/>
                <a:uLnTx/>
                <a:uFill>
                  <a:solidFill>
                    <a:srgbClr val="FFCF00"/>
                  </a:solidFill>
                </a:uFill>
                <a:latin typeface="Arial"/>
                <a:ea typeface="+mn-ea"/>
                <a:cs typeface="Arial"/>
                <a:hlinkClick r:id="rId7"/>
              </a:rPr>
              <a:t>design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989578" y="4084446"/>
            <a:ext cx="4616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heavy" strike="noStrike" kern="1200" cap="none" spc="-5" normalizeH="0" baseline="0" noProof="0" dirty="0">
                <a:ln>
                  <a:noFill/>
                </a:ln>
                <a:solidFill>
                  <a:srgbClr val="FFCF00"/>
                </a:solidFill>
                <a:effectLst/>
                <a:uLnTx/>
                <a:uFill>
                  <a:solidFill>
                    <a:srgbClr val="FFCF00"/>
                  </a:solidFill>
                </a:uFill>
                <a:latin typeface="Arial"/>
                <a:ea typeface="+mn-ea"/>
                <a:cs typeface="Arial"/>
                <a:hlinkClick r:id="rId7"/>
              </a:rPr>
              <a:t>guide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03681" y="3635502"/>
            <a:ext cx="1312545" cy="696595"/>
          </a:xfrm>
          <a:custGeom>
            <a:avLst/>
            <a:gdLst/>
            <a:ahLst/>
            <a:cxnLst/>
            <a:rect l="l" t="t" r="r" b="b"/>
            <a:pathLst>
              <a:path w="1312545" h="696595">
                <a:moveTo>
                  <a:pt x="0" y="696468"/>
                </a:moveTo>
                <a:lnTo>
                  <a:pt x="1312164" y="696468"/>
                </a:lnTo>
                <a:lnTo>
                  <a:pt x="1312164" y="0"/>
                </a:lnTo>
                <a:lnTo>
                  <a:pt x="0" y="0"/>
                </a:lnTo>
                <a:lnTo>
                  <a:pt x="0" y="696468"/>
                </a:lnTo>
                <a:close/>
              </a:path>
            </a:pathLst>
          </a:custGeom>
          <a:ln w="25908">
            <a:solidFill>
              <a:srgbClr val="6E9FC5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43305" y="4405121"/>
            <a:ext cx="916305" cy="696595"/>
          </a:xfrm>
          <a:custGeom>
            <a:avLst/>
            <a:gdLst/>
            <a:ahLst/>
            <a:cxnLst/>
            <a:rect l="l" t="t" r="r" b="b"/>
            <a:pathLst>
              <a:path w="916305" h="696595">
                <a:moveTo>
                  <a:pt x="0" y="696467"/>
                </a:moveTo>
                <a:lnTo>
                  <a:pt x="915924" y="696467"/>
                </a:lnTo>
                <a:lnTo>
                  <a:pt x="915924" y="0"/>
                </a:lnTo>
                <a:lnTo>
                  <a:pt x="0" y="0"/>
                </a:lnTo>
                <a:lnTo>
                  <a:pt x="0" y="696467"/>
                </a:lnTo>
                <a:close/>
              </a:path>
            </a:pathLst>
          </a:custGeom>
          <a:ln w="25908">
            <a:solidFill>
              <a:srgbClr val="6E9FC5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817370" y="3638550"/>
            <a:ext cx="1179830" cy="695325"/>
          </a:xfrm>
          <a:custGeom>
            <a:avLst/>
            <a:gdLst/>
            <a:ahLst/>
            <a:cxnLst/>
            <a:rect l="l" t="t" r="r" b="b"/>
            <a:pathLst>
              <a:path w="1179830" h="695325">
                <a:moveTo>
                  <a:pt x="0" y="694944"/>
                </a:moveTo>
                <a:lnTo>
                  <a:pt x="1179576" y="694944"/>
                </a:lnTo>
                <a:lnTo>
                  <a:pt x="1179576" y="0"/>
                </a:lnTo>
                <a:lnTo>
                  <a:pt x="0" y="0"/>
                </a:lnTo>
                <a:lnTo>
                  <a:pt x="0" y="694944"/>
                </a:lnTo>
                <a:close/>
              </a:path>
            </a:pathLst>
          </a:custGeom>
          <a:ln w="25908">
            <a:solidFill>
              <a:srgbClr val="6E9FC5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996945" y="3635502"/>
            <a:ext cx="953135" cy="351155"/>
          </a:xfrm>
          <a:custGeom>
            <a:avLst/>
            <a:gdLst/>
            <a:ahLst/>
            <a:cxnLst/>
            <a:rect l="l" t="t" r="r" b="b"/>
            <a:pathLst>
              <a:path w="953135" h="351154">
                <a:moveTo>
                  <a:pt x="952881" y="0"/>
                </a:moveTo>
                <a:lnTo>
                  <a:pt x="861441" y="0"/>
                </a:lnTo>
                <a:lnTo>
                  <a:pt x="861441" y="350774"/>
                </a:lnTo>
                <a:lnTo>
                  <a:pt x="0" y="350774"/>
                </a:lnTo>
              </a:path>
            </a:pathLst>
          </a:custGeom>
          <a:ln w="25908">
            <a:solidFill>
              <a:srgbClr val="6E9FC5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060954" y="1914905"/>
            <a:ext cx="589915" cy="696595"/>
          </a:xfrm>
          <a:custGeom>
            <a:avLst/>
            <a:gdLst/>
            <a:ahLst/>
            <a:cxnLst/>
            <a:rect l="l" t="t" r="r" b="b"/>
            <a:pathLst>
              <a:path w="589914" h="696594">
                <a:moveTo>
                  <a:pt x="0" y="696468"/>
                </a:moveTo>
                <a:lnTo>
                  <a:pt x="589788" y="696468"/>
                </a:lnTo>
                <a:lnTo>
                  <a:pt x="589788" y="0"/>
                </a:lnTo>
                <a:lnTo>
                  <a:pt x="0" y="0"/>
                </a:lnTo>
                <a:lnTo>
                  <a:pt x="0" y="696468"/>
                </a:lnTo>
                <a:close/>
              </a:path>
            </a:pathLst>
          </a:custGeom>
          <a:ln w="25908">
            <a:solidFill>
              <a:srgbClr val="6E9FC5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650741" y="1728977"/>
            <a:ext cx="299720" cy="534670"/>
          </a:xfrm>
          <a:custGeom>
            <a:avLst/>
            <a:gdLst/>
            <a:ahLst/>
            <a:cxnLst/>
            <a:rect l="l" t="t" r="r" b="b"/>
            <a:pathLst>
              <a:path w="299720" h="534669">
                <a:moveTo>
                  <a:pt x="299212" y="0"/>
                </a:moveTo>
                <a:lnTo>
                  <a:pt x="299212" y="534543"/>
                </a:lnTo>
                <a:lnTo>
                  <a:pt x="0" y="534543"/>
                </a:lnTo>
              </a:path>
            </a:pathLst>
          </a:custGeom>
          <a:ln w="25907">
            <a:solidFill>
              <a:srgbClr val="6E9FC5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239767" y="2273919"/>
            <a:ext cx="1694655" cy="106357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886215" y="4450124"/>
            <a:ext cx="2714154" cy="14781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344156" y="2286000"/>
            <a:ext cx="3999229" cy="812800"/>
          </a:xfrm>
          <a:custGeom>
            <a:avLst/>
            <a:gdLst/>
            <a:ahLst/>
            <a:cxnLst/>
            <a:rect l="l" t="t" r="r" b="b"/>
            <a:pathLst>
              <a:path w="3999229" h="812800">
                <a:moveTo>
                  <a:pt x="3963289" y="0"/>
                </a:moveTo>
                <a:lnTo>
                  <a:pt x="35687" y="0"/>
                </a:lnTo>
                <a:lnTo>
                  <a:pt x="21806" y="2807"/>
                </a:lnTo>
                <a:lnTo>
                  <a:pt x="10461" y="10461"/>
                </a:lnTo>
                <a:lnTo>
                  <a:pt x="2807" y="21806"/>
                </a:lnTo>
                <a:lnTo>
                  <a:pt x="0" y="35687"/>
                </a:lnTo>
                <a:lnTo>
                  <a:pt x="0" y="776604"/>
                </a:lnTo>
                <a:lnTo>
                  <a:pt x="2807" y="790485"/>
                </a:lnTo>
                <a:lnTo>
                  <a:pt x="10461" y="801830"/>
                </a:lnTo>
                <a:lnTo>
                  <a:pt x="21806" y="809484"/>
                </a:lnTo>
                <a:lnTo>
                  <a:pt x="35687" y="812291"/>
                </a:lnTo>
                <a:lnTo>
                  <a:pt x="3963289" y="812291"/>
                </a:lnTo>
                <a:lnTo>
                  <a:pt x="3977169" y="809484"/>
                </a:lnTo>
                <a:lnTo>
                  <a:pt x="3988514" y="801830"/>
                </a:lnTo>
                <a:lnTo>
                  <a:pt x="3996168" y="790485"/>
                </a:lnTo>
                <a:lnTo>
                  <a:pt x="3998976" y="776604"/>
                </a:lnTo>
                <a:lnTo>
                  <a:pt x="3998976" y="35687"/>
                </a:lnTo>
                <a:lnTo>
                  <a:pt x="3996168" y="21806"/>
                </a:lnTo>
                <a:lnTo>
                  <a:pt x="3988514" y="10461"/>
                </a:lnTo>
                <a:lnTo>
                  <a:pt x="3977169" y="2807"/>
                </a:lnTo>
                <a:lnTo>
                  <a:pt x="3963289" y="0"/>
                </a:lnTo>
                <a:close/>
              </a:path>
            </a:pathLst>
          </a:custGeom>
          <a:solidFill>
            <a:srgbClr val="E4EEF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344156" y="2286000"/>
            <a:ext cx="3999229" cy="812800"/>
          </a:xfrm>
          <a:custGeom>
            <a:avLst/>
            <a:gdLst/>
            <a:ahLst/>
            <a:cxnLst/>
            <a:rect l="l" t="t" r="r" b="b"/>
            <a:pathLst>
              <a:path w="3999229" h="812800">
                <a:moveTo>
                  <a:pt x="0" y="35687"/>
                </a:moveTo>
                <a:lnTo>
                  <a:pt x="2807" y="21806"/>
                </a:lnTo>
                <a:lnTo>
                  <a:pt x="10461" y="10461"/>
                </a:lnTo>
                <a:lnTo>
                  <a:pt x="21806" y="2807"/>
                </a:lnTo>
                <a:lnTo>
                  <a:pt x="35687" y="0"/>
                </a:lnTo>
                <a:lnTo>
                  <a:pt x="3963289" y="0"/>
                </a:lnTo>
                <a:lnTo>
                  <a:pt x="3977169" y="2807"/>
                </a:lnTo>
                <a:lnTo>
                  <a:pt x="3988514" y="10461"/>
                </a:lnTo>
                <a:lnTo>
                  <a:pt x="3996168" y="21806"/>
                </a:lnTo>
                <a:lnTo>
                  <a:pt x="3998976" y="35687"/>
                </a:lnTo>
                <a:lnTo>
                  <a:pt x="3998976" y="776604"/>
                </a:lnTo>
                <a:lnTo>
                  <a:pt x="3996168" y="790485"/>
                </a:lnTo>
                <a:lnTo>
                  <a:pt x="3988514" y="801830"/>
                </a:lnTo>
                <a:lnTo>
                  <a:pt x="3977169" y="809484"/>
                </a:lnTo>
                <a:lnTo>
                  <a:pt x="3963289" y="812291"/>
                </a:lnTo>
                <a:lnTo>
                  <a:pt x="35687" y="812291"/>
                </a:lnTo>
                <a:lnTo>
                  <a:pt x="21806" y="809484"/>
                </a:lnTo>
                <a:lnTo>
                  <a:pt x="10461" y="801830"/>
                </a:lnTo>
                <a:lnTo>
                  <a:pt x="2807" y="790485"/>
                </a:lnTo>
                <a:lnTo>
                  <a:pt x="0" y="776604"/>
                </a:lnTo>
                <a:lnTo>
                  <a:pt x="0" y="35687"/>
                </a:lnTo>
                <a:close/>
              </a:path>
            </a:pathLst>
          </a:custGeom>
          <a:ln w="12192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350252" y="2347087"/>
            <a:ext cx="3987165" cy="666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38760" marR="230504" lvl="0" indent="0" algn="ctr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NXP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offers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designs files for the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Class 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 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Class 6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antennas included as part of</a:t>
            </a:r>
            <a:r>
              <a:rPr kumimoji="0" sz="1400" b="0" i="0" u="none" strike="noStrike" kern="1200" cap="none" spc="-20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 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NTAG 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350" b="0" i="0" u="none" strike="noStrike" kern="1200" cap="none" spc="7" normalizeH="0" baseline="24691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Explorer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kit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(OM5569)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332344" y="1678051"/>
            <a:ext cx="429895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If</a:t>
            </a:r>
            <a:r>
              <a:rPr kumimoji="0" sz="1400" b="0" i="0" u="none" strike="noStrike" kern="1200" cap="none" spc="-12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you</a:t>
            </a:r>
            <a:r>
              <a:rPr kumimoji="0" sz="1400" b="0" i="0" u="none" strike="noStrike" kern="1200" cap="none" spc="-14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do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not</a:t>
            </a:r>
            <a:r>
              <a:rPr kumimoji="0" sz="1400" b="0" i="0" u="none" strike="noStrike" kern="1200" cap="none" spc="-13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have</a:t>
            </a:r>
            <a:r>
              <a:rPr kumimoji="0" sz="1400" b="0" i="0" u="none" strike="noStrike" kern="1200" cap="none" spc="-15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constrains</a:t>
            </a:r>
            <a:r>
              <a:rPr kumimoji="0" sz="1400" b="0" i="0" u="none" strike="noStrike" kern="1200" cap="none" spc="-14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about</a:t>
            </a:r>
            <a:r>
              <a:rPr kumimoji="0" sz="1400" b="0" i="0" u="none" strike="noStrike" kern="1200" cap="none" spc="-14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the</a:t>
            </a:r>
            <a:r>
              <a:rPr kumimoji="0" sz="1400" b="0" i="0" u="none" strike="noStrike" kern="1200" cap="none" spc="-12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antenna</a:t>
            </a:r>
            <a:r>
              <a:rPr kumimoji="0" sz="1400" b="0" i="0" u="none" strike="noStrike" kern="1200" cap="none" spc="-13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size</a:t>
            </a:r>
            <a:r>
              <a:rPr kumimoji="0" sz="1400" b="0" i="0" u="none" strike="noStrike" kern="1200" cap="none" spc="-13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or  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shape: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344156" y="4187952"/>
            <a:ext cx="3999229" cy="810895"/>
          </a:xfrm>
          <a:custGeom>
            <a:avLst/>
            <a:gdLst/>
            <a:ahLst/>
            <a:cxnLst/>
            <a:rect l="l" t="t" r="r" b="b"/>
            <a:pathLst>
              <a:path w="3999229" h="810895">
                <a:moveTo>
                  <a:pt x="3963289" y="0"/>
                </a:moveTo>
                <a:lnTo>
                  <a:pt x="35687" y="0"/>
                </a:lnTo>
                <a:lnTo>
                  <a:pt x="21806" y="2807"/>
                </a:lnTo>
                <a:lnTo>
                  <a:pt x="10461" y="10461"/>
                </a:lnTo>
                <a:lnTo>
                  <a:pt x="2807" y="21806"/>
                </a:lnTo>
                <a:lnTo>
                  <a:pt x="0" y="35687"/>
                </a:lnTo>
                <a:lnTo>
                  <a:pt x="0" y="775081"/>
                </a:lnTo>
                <a:lnTo>
                  <a:pt x="2807" y="788961"/>
                </a:lnTo>
                <a:lnTo>
                  <a:pt x="10461" y="800306"/>
                </a:lnTo>
                <a:lnTo>
                  <a:pt x="21806" y="807960"/>
                </a:lnTo>
                <a:lnTo>
                  <a:pt x="35687" y="810768"/>
                </a:lnTo>
                <a:lnTo>
                  <a:pt x="3963289" y="810768"/>
                </a:lnTo>
                <a:lnTo>
                  <a:pt x="3977169" y="807960"/>
                </a:lnTo>
                <a:lnTo>
                  <a:pt x="3988514" y="800306"/>
                </a:lnTo>
                <a:lnTo>
                  <a:pt x="3996168" y="788961"/>
                </a:lnTo>
                <a:lnTo>
                  <a:pt x="3998976" y="775081"/>
                </a:lnTo>
                <a:lnTo>
                  <a:pt x="3998976" y="35687"/>
                </a:lnTo>
                <a:lnTo>
                  <a:pt x="3996168" y="21806"/>
                </a:lnTo>
                <a:lnTo>
                  <a:pt x="3988514" y="10461"/>
                </a:lnTo>
                <a:lnTo>
                  <a:pt x="3977169" y="2807"/>
                </a:lnTo>
                <a:lnTo>
                  <a:pt x="3963289" y="0"/>
                </a:lnTo>
                <a:close/>
              </a:path>
            </a:pathLst>
          </a:custGeom>
          <a:solidFill>
            <a:srgbClr val="E4EEF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344156" y="4187952"/>
            <a:ext cx="3999229" cy="810895"/>
          </a:xfrm>
          <a:custGeom>
            <a:avLst/>
            <a:gdLst/>
            <a:ahLst/>
            <a:cxnLst/>
            <a:rect l="l" t="t" r="r" b="b"/>
            <a:pathLst>
              <a:path w="3999229" h="810895">
                <a:moveTo>
                  <a:pt x="0" y="35687"/>
                </a:moveTo>
                <a:lnTo>
                  <a:pt x="2807" y="21806"/>
                </a:lnTo>
                <a:lnTo>
                  <a:pt x="10461" y="10461"/>
                </a:lnTo>
                <a:lnTo>
                  <a:pt x="21806" y="2807"/>
                </a:lnTo>
                <a:lnTo>
                  <a:pt x="35687" y="0"/>
                </a:lnTo>
                <a:lnTo>
                  <a:pt x="3963289" y="0"/>
                </a:lnTo>
                <a:lnTo>
                  <a:pt x="3977169" y="2807"/>
                </a:lnTo>
                <a:lnTo>
                  <a:pt x="3988514" y="10461"/>
                </a:lnTo>
                <a:lnTo>
                  <a:pt x="3996168" y="21806"/>
                </a:lnTo>
                <a:lnTo>
                  <a:pt x="3998976" y="35687"/>
                </a:lnTo>
                <a:lnTo>
                  <a:pt x="3998976" y="775081"/>
                </a:lnTo>
                <a:lnTo>
                  <a:pt x="3996168" y="788961"/>
                </a:lnTo>
                <a:lnTo>
                  <a:pt x="3988514" y="800306"/>
                </a:lnTo>
                <a:lnTo>
                  <a:pt x="3977169" y="807960"/>
                </a:lnTo>
                <a:lnTo>
                  <a:pt x="3963289" y="810768"/>
                </a:lnTo>
                <a:lnTo>
                  <a:pt x="35687" y="810768"/>
                </a:lnTo>
                <a:lnTo>
                  <a:pt x="21806" y="807960"/>
                </a:lnTo>
                <a:lnTo>
                  <a:pt x="10461" y="800306"/>
                </a:lnTo>
                <a:lnTo>
                  <a:pt x="2807" y="788961"/>
                </a:lnTo>
                <a:lnTo>
                  <a:pt x="0" y="775081"/>
                </a:lnTo>
                <a:lnTo>
                  <a:pt x="0" y="35687"/>
                </a:lnTo>
                <a:close/>
              </a:path>
            </a:pathLst>
          </a:custGeom>
          <a:ln w="12192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332344" y="3837559"/>
            <a:ext cx="383730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If</a:t>
            </a:r>
            <a:r>
              <a:rPr kumimoji="0" sz="1400" b="0" i="0" u="none" strike="noStrike" kern="1200" cap="none" spc="-12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you</a:t>
            </a:r>
            <a:r>
              <a:rPr kumimoji="0" sz="1400" b="0" i="0" u="none" strike="noStrike" kern="1200" cap="none" spc="-14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need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your</a:t>
            </a:r>
            <a:r>
              <a:rPr kumimoji="0" sz="1400" b="0" i="0" u="none" strike="noStrike" kern="1200" cap="none" spc="-13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custom</a:t>
            </a:r>
            <a:r>
              <a:rPr kumimoji="0" sz="1400" b="0" i="0" u="none" strike="noStrike" kern="1200" cap="none" spc="-14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antenna</a:t>
            </a:r>
            <a:r>
              <a:rPr kumimoji="0" sz="1400" b="0" i="0" u="none" strike="noStrike" kern="1200" cap="none" spc="-13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for</a:t>
            </a:r>
            <a:r>
              <a:rPr kumimoji="0" sz="1400" b="0" i="0" u="none" strike="noStrike" kern="1200" cap="none" spc="-14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your</a:t>
            </a:r>
            <a:r>
              <a:rPr kumimoji="0" sz="1400" b="0" i="0" u="none" strike="noStrike" kern="1200" cap="none" spc="-14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design: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350252" y="4249039"/>
            <a:ext cx="3987165" cy="1145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6695" marR="218440" lvl="0" indent="254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NXP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offers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 Excel-based coil calculation  tool to estimate the inductance of</a:t>
            </a:r>
            <a:r>
              <a:rPr kumimoji="0" sz="1400" b="0" i="0" u="none" strike="noStrike" kern="1200" cap="none" spc="-18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rectangular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round antennas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8636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 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More details in slide 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18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198" y="6296300"/>
            <a:ext cx="92075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527E9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422892" y="5836920"/>
            <a:ext cx="2769107" cy="854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207495" y="6083808"/>
            <a:ext cx="215265" cy="403860"/>
          </a:xfrm>
          <a:custGeom>
            <a:avLst/>
            <a:gdLst/>
            <a:ahLst/>
            <a:cxnLst/>
            <a:rect l="l" t="t" r="r" b="b"/>
            <a:pathLst>
              <a:path w="215265" h="403860">
                <a:moveTo>
                  <a:pt x="22986" y="0"/>
                </a:moveTo>
                <a:lnTo>
                  <a:pt x="0" y="0"/>
                </a:lnTo>
                <a:lnTo>
                  <a:pt x="0" y="403859"/>
                </a:lnTo>
                <a:lnTo>
                  <a:pt x="22986" y="403859"/>
                </a:lnTo>
                <a:lnTo>
                  <a:pt x="107442" y="269430"/>
                </a:lnTo>
                <a:lnTo>
                  <a:pt x="213740" y="269430"/>
                </a:lnTo>
                <a:lnTo>
                  <a:pt x="213740" y="134429"/>
                </a:lnTo>
                <a:lnTo>
                  <a:pt x="107442" y="134429"/>
                </a:lnTo>
                <a:lnTo>
                  <a:pt x="22986" y="0"/>
                </a:lnTo>
                <a:close/>
              </a:path>
              <a:path w="215265" h="403860">
                <a:moveTo>
                  <a:pt x="213740" y="269430"/>
                </a:moveTo>
                <a:lnTo>
                  <a:pt x="107442" y="269430"/>
                </a:lnTo>
                <a:lnTo>
                  <a:pt x="190880" y="403859"/>
                </a:lnTo>
                <a:lnTo>
                  <a:pt x="214883" y="403859"/>
                </a:lnTo>
                <a:lnTo>
                  <a:pt x="213740" y="403301"/>
                </a:lnTo>
                <a:lnTo>
                  <a:pt x="213740" y="269430"/>
                </a:lnTo>
                <a:close/>
              </a:path>
              <a:path w="215265" h="403860">
                <a:moveTo>
                  <a:pt x="213740" y="0"/>
                </a:moveTo>
                <a:lnTo>
                  <a:pt x="190880" y="0"/>
                </a:lnTo>
                <a:lnTo>
                  <a:pt x="107442" y="134429"/>
                </a:lnTo>
                <a:lnTo>
                  <a:pt x="213740" y="134429"/>
                </a:lnTo>
                <a:lnTo>
                  <a:pt x="21374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084052" y="6083808"/>
            <a:ext cx="123825" cy="403860"/>
          </a:xfrm>
          <a:custGeom>
            <a:avLst/>
            <a:gdLst/>
            <a:ahLst/>
            <a:cxnLst/>
            <a:rect l="l" t="t" r="r" b="b"/>
            <a:pathLst>
              <a:path w="123825" h="403860">
                <a:moveTo>
                  <a:pt x="123444" y="201371"/>
                </a:moveTo>
                <a:lnTo>
                  <a:pt x="0" y="403859"/>
                </a:lnTo>
                <a:lnTo>
                  <a:pt x="123444" y="403859"/>
                </a:lnTo>
                <a:lnTo>
                  <a:pt x="123444" y="201371"/>
                </a:lnTo>
                <a:close/>
              </a:path>
              <a:path w="123825" h="403860">
                <a:moveTo>
                  <a:pt x="123444" y="0"/>
                </a:moveTo>
                <a:lnTo>
                  <a:pt x="0" y="0"/>
                </a:lnTo>
                <a:lnTo>
                  <a:pt x="123444" y="201371"/>
                </a:lnTo>
                <a:lnTo>
                  <a:pt x="123444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422380" y="6083808"/>
            <a:ext cx="123825" cy="403860"/>
          </a:xfrm>
          <a:custGeom>
            <a:avLst/>
            <a:gdLst/>
            <a:ahLst/>
            <a:cxnLst/>
            <a:rect l="l" t="t" r="r" b="b"/>
            <a:pathLst>
              <a:path w="123825" h="403860">
                <a:moveTo>
                  <a:pt x="123444" y="0"/>
                </a:moveTo>
                <a:lnTo>
                  <a:pt x="0" y="0"/>
                </a:lnTo>
                <a:lnTo>
                  <a:pt x="0" y="403301"/>
                </a:lnTo>
                <a:lnTo>
                  <a:pt x="1143" y="403859"/>
                </a:lnTo>
                <a:lnTo>
                  <a:pt x="123444" y="403859"/>
                </a:lnTo>
                <a:lnTo>
                  <a:pt x="1143" y="201371"/>
                </a:lnTo>
                <a:lnTo>
                  <a:pt x="123444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422380" y="6083808"/>
            <a:ext cx="449580" cy="403860"/>
          </a:xfrm>
          <a:custGeom>
            <a:avLst/>
            <a:gdLst/>
            <a:ahLst/>
            <a:cxnLst/>
            <a:rect l="l" t="t" r="r" b="b"/>
            <a:pathLst>
              <a:path w="449579" h="403860">
                <a:moveTo>
                  <a:pt x="302387" y="0"/>
                </a:moveTo>
                <a:lnTo>
                  <a:pt x="123698" y="0"/>
                </a:lnTo>
                <a:lnTo>
                  <a:pt x="0" y="201371"/>
                </a:lnTo>
                <a:lnTo>
                  <a:pt x="123698" y="403859"/>
                </a:lnTo>
                <a:lnTo>
                  <a:pt x="123698" y="314604"/>
                </a:lnTo>
                <a:lnTo>
                  <a:pt x="334264" y="314604"/>
                </a:lnTo>
                <a:lnTo>
                  <a:pt x="376809" y="307911"/>
                </a:lnTo>
                <a:lnTo>
                  <a:pt x="419862" y="278904"/>
                </a:lnTo>
                <a:lnTo>
                  <a:pt x="442849" y="234835"/>
                </a:lnTo>
                <a:lnTo>
                  <a:pt x="447598" y="213639"/>
                </a:lnTo>
                <a:lnTo>
                  <a:pt x="123698" y="213639"/>
                </a:lnTo>
                <a:lnTo>
                  <a:pt x="123698" y="99847"/>
                </a:lnTo>
                <a:lnTo>
                  <a:pt x="446658" y="99847"/>
                </a:lnTo>
                <a:lnTo>
                  <a:pt x="442849" y="83108"/>
                </a:lnTo>
                <a:lnTo>
                  <a:pt x="419862" y="39052"/>
                </a:lnTo>
                <a:lnTo>
                  <a:pt x="375158" y="10045"/>
                </a:lnTo>
                <a:lnTo>
                  <a:pt x="329819" y="1117"/>
                </a:lnTo>
                <a:lnTo>
                  <a:pt x="302387" y="0"/>
                </a:lnTo>
                <a:close/>
              </a:path>
              <a:path w="449579" h="403860">
                <a:moveTo>
                  <a:pt x="446658" y="99847"/>
                </a:moveTo>
                <a:lnTo>
                  <a:pt x="282194" y="99847"/>
                </a:lnTo>
                <a:lnTo>
                  <a:pt x="298450" y="101523"/>
                </a:lnTo>
                <a:lnTo>
                  <a:pt x="312420" y="104863"/>
                </a:lnTo>
                <a:lnTo>
                  <a:pt x="321310" y="111556"/>
                </a:lnTo>
                <a:lnTo>
                  <a:pt x="328041" y="119926"/>
                </a:lnTo>
                <a:lnTo>
                  <a:pt x="331470" y="129971"/>
                </a:lnTo>
                <a:lnTo>
                  <a:pt x="333628" y="142798"/>
                </a:lnTo>
                <a:lnTo>
                  <a:pt x="333628" y="162877"/>
                </a:lnTo>
                <a:lnTo>
                  <a:pt x="320801" y="201371"/>
                </a:lnTo>
                <a:lnTo>
                  <a:pt x="292862" y="213639"/>
                </a:lnTo>
                <a:lnTo>
                  <a:pt x="447598" y="213639"/>
                </a:lnTo>
                <a:lnTo>
                  <a:pt x="449579" y="201371"/>
                </a:lnTo>
                <a:lnTo>
                  <a:pt x="449579" y="118821"/>
                </a:lnTo>
                <a:lnTo>
                  <a:pt x="446786" y="100406"/>
                </a:lnTo>
                <a:lnTo>
                  <a:pt x="446658" y="99847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47247" y="6083808"/>
            <a:ext cx="460375" cy="403860"/>
          </a:xfrm>
          <a:custGeom>
            <a:avLst/>
            <a:gdLst/>
            <a:ahLst/>
            <a:cxnLst/>
            <a:rect l="l" t="t" r="r" b="b"/>
            <a:pathLst>
              <a:path w="460375" h="403860">
                <a:moveTo>
                  <a:pt x="124713" y="0"/>
                </a:moveTo>
                <a:lnTo>
                  <a:pt x="0" y="0"/>
                </a:lnTo>
                <a:lnTo>
                  <a:pt x="0" y="403859"/>
                </a:lnTo>
                <a:lnTo>
                  <a:pt x="124713" y="403859"/>
                </a:lnTo>
                <a:lnTo>
                  <a:pt x="124713" y="160096"/>
                </a:lnTo>
                <a:lnTo>
                  <a:pt x="263189" y="160096"/>
                </a:lnTo>
                <a:lnTo>
                  <a:pt x="124713" y="0"/>
                </a:lnTo>
                <a:close/>
              </a:path>
              <a:path w="460375" h="403860">
                <a:moveTo>
                  <a:pt x="263189" y="160096"/>
                </a:moveTo>
                <a:lnTo>
                  <a:pt x="124713" y="160096"/>
                </a:lnTo>
                <a:lnTo>
                  <a:pt x="336042" y="403859"/>
                </a:lnTo>
                <a:lnTo>
                  <a:pt x="433901" y="244322"/>
                </a:lnTo>
                <a:lnTo>
                  <a:pt x="336042" y="244322"/>
                </a:lnTo>
                <a:lnTo>
                  <a:pt x="263189" y="160096"/>
                </a:lnTo>
                <a:close/>
              </a:path>
              <a:path w="460375" h="403860">
                <a:moveTo>
                  <a:pt x="336042" y="0"/>
                </a:moveTo>
                <a:lnTo>
                  <a:pt x="336042" y="244322"/>
                </a:lnTo>
                <a:lnTo>
                  <a:pt x="433901" y="244322"/>
                </a:lnTo>
                <a:lnTo>
                  <a:pt x="460248" y="201371"/>
                </a:lnTo>
                <a:lnTo>
                  <a:pt x="336042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191382" y="2622880"/>
            <a:ext cx="6000750" cy="1368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6002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Basic antenna theory  </a:t>
            </a:r>
            <a:r>
              <a:rPr dirty="0"/>
              <a:t>for </a:t>
            </a:r>
            <a:r>
              <a:rPr spc="-85" dirty="0"/>
              <a:t>NTAG </a:t>
            </a:r>
            <a:r>
              <a:rPr spc="5" dirty="0"/>
              <a:t>I</a:t>
            </a:r>
            <a:r>
              <a:rPr sz="4350" spc="7" baseline="24904" dirty="0"/>
              <a:t>2</a:t>
            </a:r>
            <a:r>
              <a:rPr sz="4400" spc="5" dirty="0"/>
              <a:t>C </a:t>
            </a:r>
            <a:r>
              <a:rPr sz="4400" i="1" dirty="0">
                <a:latin typeface="Arial"/>
                <a:cs typeface="Arial"/>
              </a:rPr>
              <a:t>plus</a:t>
            </a:r>
            <a:r>
              <a:rPr sz="4400" i="1" spc="5" dirty="0">
                <a:latin typeface="Arial"/>
                <a:cs typeface="Arial"/>
              </a:rPr>
              <a:t> </a:t>
            </a:r>
            <a:r>
              <a:rPr sz="4400" dirty="0"/>
              <a:t>tags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498" y="6268008"/>
            <a:ext cx="11747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56432" y="5126735"/>
            <a:ext cx="2857500" cy="548640"/>
          </a:xfrm>
          <a:custGeom>
            <a:avLst/>
            <a:gdLst/>
            <a:ahLst/>
            <a:cxnLst/>
            <a:rect l="l" t="t" r="r" b="b"/>
            <a:pathLst>
              <a:path w="2857500" h="548639">
                <a:moveTo>
                  <a:pt x="2833369" y="0"/>
                </a:moveTo>
                <a:lnTo>
                  <a:pt x="24129" y="0"/>
                </a:lnTo>
                <a:lnTo>
                  <a:pt x="14733" y="1895"/>
                </a:lnTo>
                <a:lnTo>
                  <a:pt x="7064" y="7064"/>
                </a:lnTo>
                <a:lnTo>
                  <a:pt x="1895" y="14733"/>
                </a:lnTo>
                <a:lnTo>
                  <a:pt x="0" y="24130"/>
                </a:lnTo>
                <a:lnTo>
                  <a:pt x="0" y="524535"/>
                </a:lnTo>
                <a:lnTo>
                  <a:pt x="1895" y="533916"/>
                </a:lnTo>
                <a:lnTo>
                  <a:pt x="7064" y="541578"/>
                </a:lnTo>
                <a:lnTo>
                  <a:pt x="14733" y="546745"/>
                </a:lnTo>
                <a:lnTo>
                  <a:pt x="24129" y="548639"/>
                </a:lnTo>
                <a:lnTo>
                  <a:pt x="2833369" y="548639"/>
                </a:lnTo>
                <a:lnTo>
                  <a:pt x="2842766" y="546745"/>
                </a:lnTo>
                <a:lnTo>
                  <a:pt x="2850435" y="541578"/>
                </a:lnTo>
                <a:lnTo>
                  <a:pt x="2855604" y="533916"/>
                </a:lnTo>
                <a:lnTo>
                  <a:pt x="2857500" y="524535"/>
                </a:lnTo>
                <a:lnTo>
                  <a:pt x="2857500" y="24130"/>
                </a:lnTo>
                <a:lnTo>
                  <a:pt x="2855604" y="14733"/>
                </a:lnTo>
                <a:lnTo>
                  <a:pt x="2850435" y="7064"/>
                </a:lnTo>
                <a:lnTo>
                  <a:pt x="2842766" y="1895"/>
                </a:lnTo>
                <a:lnTo>
                  <a:pt x="2833369" y="0"/>
                </a:lnTo>
                <a:close/>
              </a:path>
            </a:pathLst>
          </a:custGeom>
          <a:solidFill>
            <a:srgbClr val="E4EEF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56432" y="5126735"/>
            <a:ext cx="2857500" cy="548640"/>
          </a:xfrm>
          <a:custGeom>
            <a:avLst/>
            <a:gdLst/>
            <a:ahLst/>
            <a:cxnLst/>
            <a:rect l="l" t="t" r="r" b="b"/>
            <a:pathLst>
              <a:path w="2857500" h="548639">
                <a:moveTo>
                  <a:pt x="0" y="24130"/>
                </a:moveTo>
                <a:lnTo>
                  <a:pt x="1895" y="14733"/>
                </a:lnTo>
                <a:lnTo>
                  <a:pt x="7064" y="7064"/>
                </a:lnTo>
                <a:lnTo>
                  <a:pt x="14733" y="1895"/>
                </a:lnTo>
                <a:lnTo>
                  <a:pt x="24129" y="0"/>
                </a:lnTo>
                <a:lnTo>
                  <a:pt x="2833369" y="0"/>
                </a:lnTo>
                <a:lnTo>
                  <a:pt x="2842766" y="1895"/>
                </a:lnTo>
                <a:lnTo>
                  <a:pt x="2850435" y="7064"/>
                </a:lnTo>
                <a:lnTo>
                  <a:pt x="2855604" y="14733"/>
                </a:lnTo>
                <a:lnTo>
                  <a:pt x="2857500" y="24130"/>
                </a:lnTo>
                <a:lnTo>
                  <a:pt x="2857500" y="524535"/>
                </a:lnTo>
                <a:lnTo>
                  <a:pt x="2855604" y="533916"/>
                </a:lnTo>
                <a:lnTo>
                  <a:pt x="2850435" y="541578"/>
                </a:lnTo>
                <a:lnTo>
                  <a:pt x="2842766" y="546745"/>
                </a:lnTo>
                <a:lnTo>
                  <a:pt x="2833369" y="548639"/>
                </a:lnTo>
                <a:lnTo>
                  <a:pt x="24129" y="548639"/>
                </a:lnTo>
                <a:lnTo>
                  <a:pt x="14733" y="546745"/>
                </a:lnTo>
                <a:lnTo>
                  <a:pt x="7064" y="541578"/>
                </a:lnTo>
                <a:lnTo>
                  <a:pt x="1895" y="533916"/>
                </a:lnTo>
                <a:lnTo>
                  <a:pt x="0" y="524535"/>
                </a:lnTo>
                <a:lnTo>
                  <a:pt x="0" y="24130"/>
                </a:lnTo>
                <a:close/>
              </a:path>
            </a:pathLst>
          </a:custGeom>
          <a:ln w="12192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78358" y="303402"/>
            <a:ext cx="7418705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-55" dirty="0">
                <a:solidFill>
                  <a:srgbClr val="707070"/>
                </a:solidFill>
              </a:rPr>
              <a:t>NTAG </a:t>
            </a:r>
            <a:r>
              <a:rPr sz="2900" spc="5" dirty="0">
                <a:solidFill>
                  <a:srgbClr val="707070"/>
                </a:solidFill>
              </a:rPr>
              <a:t>I</a:t>
            </a:r>
            <a:r>
              <a:rPr sz="2850" spc="7" baseline="24853" dirty="0">
                <a:solidFill>
                  <a:srgbClr val="707070"/>
                </a:solidFill>
              </a:rPr>
              <a:t>2</a:t>
            </a:r>
            <a:r>
              <a:rPr sz="2900" spc="5" dirty="0">
                <a:solidFill>
                  <a:srgbClr val="707070"/>
                </a:solidFill>
              </a:rPr>
              <a:t>C </a:t>
            </a:r>
            <a:r>
              <a:rPr sz="2900" i="1" dirty="0">
                <a:solidFill>
                  <a:srgbClr val="707070"/>
                </a:solidFill>
                <a:latin typeface="Arial"/>
                <a:cs typeface="Arial"/>
              </a:rPr>
              <a:t>plus </a:t>
            </a:r>
            <a:r>
              <a:rPr sz="2900" dirty="0">
                <a:solidFill>
                  <a:srgbClr val="707070"/>
                </a:solidFill>
              </a:rPr>
              <a:t>electrical input</a:t>
            </a:r>
            <a:r>
              <a:rPr sz="2900" spc="-105" dirty="0">
                <a:solidFill>
                  <a:srgbClr val="707070"/>
                </a:solidFill>
              </a:rPr>
              <a:t> </a:t>
            </a:r>
            <a:r>
              <a:rPr sz="2900" dirty="0">
                <a:solidFill>
                  <a:srgbClr val="707070"/>
                </a:solidFill>
              </a:rPr>
              <a:t>capacitance</a:t>
            </a:r>
            <a:endParaRPr sz="29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230879" y="2584704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5">
                <a:moveTo>
                  <a:pt x="235331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247644" y="2860548"/>
            <a:ext cx="231140" cy="0"/>
          </a:xfrm>
          <a:custGeom>
            <a:avLst/>
            <a:gdLst/>
            <a:ahLst/>
            <a:cxnLst/>
            <a:rect l="l" t="t" r="r" b="b"/>
            <a:pathLst>
              <a:path w="231139">
                <a:moveTo>
                  <a:pt x="0" y="0"/>
                </a:moveTo>
                <a:lnTo>
                  <a:pt x="230885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235451" y="3136392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5">
                <a:moveTo>
                  <a:pt x="235331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247644" y="3419855"/>
            <a:ext cx="231140" cy="0"/>
          </a:xfrm>
          <a:custGeom>
            <a:avLst/>
            <a:gdLst/>
            <a:ahLst/>
            <a:cxnLst/>
            <a:rect l="l" t="t" r="r" b="b"/>
            <a:pathLst>
              <a:path w="231139">
                <a:moveTo>
                  <a:pt x="0" y="0"/>
                </a:moveTo>
                <a:lnTo>
                  <a:pt x="230885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262884" y="3695700"/>
            <a:ext cx="215900" cy="0"/>
          </a:xfrm>
          <a:custGeom>
            <a:avLst/>
            <a:gdLst/>
            <a:ahLst/>
            <a:cxnLst/>
            <a:rect l="l" t="t" r="r" b="b"/>
            <a:pathLst>
              <a:path w="215900">
                <a:moveTo>
                  <a:pt x="0" y="0"/>
                </a:moveTo>
                <a:lnTo>
                  <a:pt x="215645" y="0"/>
                </a:lnTo>
              </a:path>
            </a:pathLst>
          </a:custGeom>
          <a:ln w="12191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252215" y="3970020"/>
            <a:ext cx="226695" cy="0"/>
          </a:xfrm>
          <a:custGeom>
            <a:avLst/>
            <a:gdLst/>
            <a:ahLst/>
            <a:cxnLst/>
            <a:rect l="l" t="t" r="r" b="b"/>
            <a:pathLst>
              <a:path w="226695">
                <a:moveTo>
                  <a:pt x="0" y="0"/>
                </a:moveTo>
                <a:lnTo>
                  <a:pt x="226313" y="0"/>
                </a:lnTo>
              </a:path>
            </a:pathLst>
          </a:custGeom>
          <a:ln w="12191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478529" y="1972817"/>
            <a:ext cx="2836545" cy="2615565"/>
          </a:xfrm>
          <a:custGeom>
            <a:avLst/>
            <a:gdLst/>
            <a:ahLst/>
            <a:cxnLst/>
            <a:rect l="l" t="t" r="r" b="b"/>
            <a:pathLst>
              <a:path w="2836545" h="2615565">
                <a:moveTo>
                  <a:pt x="0" y="2615184"/>
                </a:moveTo>
                <a:lnTo>
                  <a:pt x="2836164" y="2615184"/>
                </a:lnTo>
                <a:lnTo>
                  <a:pt x="2836164" y="0"/>
                </a:lnTo>
                <a:lnTo>
                  <a:pt x="0" y="0"/>
                </a:lnTo>
                <a:lnTo>
                  <a:pt x="0" y="2615184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478529" y="1972817"/>
            <a:ext cx="2836545" cy="2615565"/>
          </a:xfrm>
          <a:custGeom>
            <a:avLst/>
            <a:gdLst/>
            <a:ahLst/>
            <a:cxnLst/>
            <a:rect l="l" t="t" r="r" b="b"/>
            <a:pathLst>
              <a:path w="2836545" h="2615565">
                <a:moveTo>
                  <a:pt x="0" y="2615184"/>
                </a:moveTo>
                <a:lnTo>
                  <a:pt x="2836164" y="2615184"/>
                </a:lnTo>
                <a:lnTo>
                  <a:pt x="2836164" y="0"/>
                </a:lnTo>
                <a:lnTo>
                  <a:pt x="0" y="0"/>
                </a:lnTo>
                <a:lnTo>
                  <a:pt x="0" y="2615184"/>
                </a:lnTo>
              </a:path>
            </a:pathLst>
          </a:custGeom>
          <a:ln w="10668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59071" y="1619004"/>
            <a:ext cx="134239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NTAG 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I</a:t>
            </a:r>
            <a:r>
              <a:rPr kumimoji="0" sz="1350" b="0" i="0" u="none" strike="noStrike" kern="1200" cap="none" spc="-60" normalizeH="0" baseline="24691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2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</a:t>
            </a:r>
            <a:r>
              <a:rPr kumimoji="0" sz="1400" b="0" i="0" u="none" strike="noStrike" kern="1200" cap="none" spc="-36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50" b="0" i="1" u="none" strike="noStrike" kern="1200" cap="none" spc="-2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 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IC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561334" y="2384867"/>
            <a:ext cx="335280" cy="169862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8255" marR="0" lvl="0" indent="0" algn="l" defTabSz="914400" rtl="0" eaLnBrk="1" fontAlgn="auto" latinLnBrk="0" hangingPunct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FD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255" marR="0" lvl="0" indent="0" algn="l" defTabSz="914400" rtl="0" eaLnBrk="1" fontAlgn="auto" latinLnBrk="0" hangingPunct="1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1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Vout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3335" marR="0" lvl="0" indent="0" algn="l" defTabSz="914400" rtl="0" eaLnBrk="1" fontAlgn="auto" latinLnBrk="0" hangingPunct="1">
              <a:lnSpc>
                <a:spcPct val="100000"/>
              </a:lnSpc>
              <a:spcBef>
                <a:spcPts val="7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SCL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255" marR="0" lvl="0" indent="0" algn="l" defTabSz="914400" rtl="0" eaLnBrk="1" fontAlgn="auto" latinLnBrk="0" hangingPunct="1">
              <a:lnSpc>
                <a:spcPct val="100000"/>
              </a:lnSpc>
              <a:spcBef>
                <a:spcPts val="8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SDA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5080" lvl="0" indent="8255" algn="l" defTabSz="914400" rtl="0" eaLnBrk="1" fontAlgn="auto" latinLnBrk="0" hangingPunct="1">
              <a:lnSpc>
                <a:spcPts val="2270"/>
              </a:lnSpc>
              <a:spcBef>
                <a:spcPts val="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Gnd  V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CC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537716" y="2732532"/>
            <a:ext cx="1528572" cy="7056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24840" y="2808732"/>
            <a:ext cx="906780" cy="8107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036826" y="3952747"/>
            <a:ext cx="5308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6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to</a:t>
            </a:r>
            <a:r>
              <a:rPr kumimoji="0" sz="1200" b="0" i="0" u="none" strike="noStrike" kern="1200" cap="none" spc="-16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200" b="0" i="0" u="none" strike="noStrike" kern="1200" cap="none" spc="-2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MCU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87829" y="3528821"/>
            <a:ext cx="1229995" cy="368935"/>
          </a:xfrm>
          <a:custGeom>
            <a:avLst/>
            <a:gdLst/>
            <a:ahLst/>
            <a:cxnLst/>
            <a:rect l="l" t="t" r="r" b="b"/>
            <a:pathLst>
              <a:path w="1229995" h="368935">
                <a:moveTo>
                  <a:pt x="0" y="184403"/>
                </a:moveTo>
                <a:lnTo>
                  <a:pt x="184403" y="0"/>
                </a:lnTo>
                <a:lnTo>
                  <a:pt x="184403" y="92201"/>
                </a:lnTo>
                <a:lnTo>
                  <a:pt x="1045463" y="92201"/>
                </a:lnTo>
                <a:lnTo>
                  <a:pt x="1045463" y="0"/>
                </a:lnTo>
                <a:lnTo>
                  <a:pt x="1229868" y="184403"/>
                </a:lnTo>
                <a:lnTo>
                  <a:pt x="1045463" y="368807"/>
                </a:lnTo>
                <a:lnTo>
                  <a:pt x="1045463" y="276605"/>
                </a:lnTo>
                <a:lnTo>
                  <a:pt x="184403" y="276605"/>
                </a:lnTo>
                <a:lnTo>
                  <a:pt x="184403" y="368807"/>
                </a:lnTo>
                <a:lnTo>
                  <a:pt x="0" y="184403"/>
                </a:lnTo>
                <a:close/>
              </a:path>
            </a:pathLst>
          </a:custGeom>
          <a:ln w="25908">
            <a:solidFill>
              <a:srgbClr val="527E9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260341" y="2337054"/>
            <a:ext cx="1620520" cy="1880870"/>
          </a:xfrm>
          <a:custGeom>
            <a:avLst/>
            <a:gdLst/>
            <a:ahLst/>
            <a:cxnLst/>
            <a:rect l="l" t="t" r="r" b="b"/>
            <a:pathLst>
              <a:path w="1620520" h="1880870">
                <a:moveTo>
                  <a:pt x="0" y="1880616"/>
                </a:moveTo>
                <a:lnTo>
                  <a:pt x="1620012" y="1880616"/>
                </a:lnTo>
                <a:lnTo>
                  <a:pt x="1620012" y="0"/>
                </a:lnTo>
                <a:lnTo>
                  <a:pt x="0" y="0"/>
                </a:lnTo>
                <a:lnTo>
                  <a:pt x="0" y="1880616"/>
                </a:lnTo>
              </a:path>
            </a:pathLst>
          </a:custGeom>
          <a:ln w="10668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112258" y="4222241"/>
            <a:ext cx="76200" cy="901700"/>
          </a:xfrm>
          <a:custGeom>
            <a:avLst/>
            <a:gdLst/>
            <a:ahLst/>
            <a:cxnLst/>
            <a:rect l="l" t="t" r="r" b="b"/>
            <a:pathLst>
              <a:path w="76200" h="901700">
                <a:moveTo>
                  <a:pt x="44450" y="0"/>
                </a:moveTo>
                <a:lnTo>
                  <a:pt x="31750" y="0"/>
                </a:lnTo>
                <a:lnTo>
                  <a:pt x="31750" y="50799"/>
                </a:lnTo>
                <a:lnTo>
                  <a:pt x="44450" y="50799"/>
                </a:lnTo>
                <a:lnTo>
                  <a:pt x="44450" y="0"/>
                </a:lnTo>
                <a:close/>
              </a:path>
              <a:path w="76200" h="901700">
                <a:moveTo>
                  <a:pt x="44450" y="88899"/>
                </a:moveTo>
                <a:lnTo>
                  <a:pt x="31750" y="88899"/>
                </a:lnTo>
                <a:lnTo>
                  <a:pt x="31750" y="139699"/>
                </a:lnTo>
                <a:lnTo>
                  <a:pt x="44450" y="139699"/>
                </a:lnTo>
                <a:lnTo>
                  <a:pt x="44450" y="88899"/>
                </a:lnTo>
                <a:close/>
              </a:path>
              <a:path w="76200" h="901700">
                <a:moveTo>
                  <a:pt x="44450" y="177799"/>
                </a:moveTo>
                <a:lnTo>
                  <a:pt x="31750" y="177799"/>
                </a:lnTo>
                <a:lnTo>
                  <a:pt x="31750" y="228599"/>
                </a:lnTo>
                <a:lnTo>
                  <a:pt x="44450" y="228599"/>
                </a:lnTo>
                <a:lnTo>
                  <a:pt x="44450" y="177799"/>
                </a:lnTo>
                <a:close/>
              </a:path>
              <a:path w="76200" h="901700">
                <a:moveTo>
                  <a:pt x="44450" y="266699"/>
                </a:moveTo>
                <a:lnTo>
                  <a:pt x="31750" y="266699"/>
                </a:lnTo>
                <a:lnTo>
                  <a:pt x="31750" y="317499"/>
                </a:lnTo>
                <a:lnTo>
                  <a:pt x="44450" y="317499"/>
                </a:lnTo>
                <a:lnTo>
                  <a:pt x="44450" y="266699"/>
                </a:lnTo>
                <a:close/>
              </a:path>
              <a:path w="76200" h="901700">
                <a:moveTo>
                  <a:pt x="44450" y="355599"/>
                </a:moveTo>
                <a:lnTo>
                  <a:pt x="31750" y="355599"/>
                </a:lnTo>
                <a:lnTo>
                  <a:pt x="31750" y="406399"/>
                </a:lnTo>
                <a:lnTo>
                  <a:pt x="44450" y="406399"/>
                </a:lnTo>
                <a:lnTo>
                  <a:pt x="44450" y="355599"/>
                </a:lnTo>
                <a:close/>
              </a:path>
              <a:path w="76200" h="901700">
                <a:moveTo>
                  <a:pt x="44450" y="444499"/>
                </a:moveTo>
                <a:lnTo>
                  <a:pt x="31750" y="444499"/>
                </a:lnTo>
                <a:lnTo>
                  <a:pt x="31750" y="495299"/>
                </a:lnTo>
                <a:lnTo>
                  <a:pt x="44450" y="495299"/>
                </a:lnTo>
                <a:lnTo>
                  <a:pt x="44450" y="444499"/>
                </a:lnTo>
                <a:close/>
              </a:path>
              <a:path w="76200" h="901700">
                <a:moveTo>
                  <a:pt x="44450" y="533399"/>
                </a:moveTo>
                <a:lnTo>
                  <a:pt x="31750" y="533399"/>
                </a:lnTo>
                <a:lnTo>
                  <a:pt x="31750" y="584199"/>
                </a:lnTo>
                <a:lnTo>
                  <a:pt x="44450" y="584199"/>
                </a:lnTo>
                <a:lnTo>
                  <a:pt x="44450" y="533399"/>
                </a:lnTo>
                <a:close/>
              </a:path>
              <a:path w="76200" h="901700">
                <a:moveTo>
                  <a:pt x="44450" y="622299"/>
                </a:moveTo>
                <a:lnTo>
                  <a:pt x="31750" y="622299"/>
                </a:lnTo>
                <a:lnTo>
                  <a:pt x="31750" y="673099"/>
                </a:lnTo>
                <a:lnTo>
                  <a:pt x="44450" y="673099"/>
                </a:lnTo>
                <a:lnTo>
                  <a:pt x="44450" y="622299"/>
                </a:lnTo>
                <a:close/>
              </a:path>
              <a:path w="76200" h="901700">
                <a:moveTo>
                  <a:pt x="44450" y="711199"/>
                </a:moveTo>
                <a:lnTo>
                  <a:pt x="31750" y="711199"/>
                </a:lnTo>
                <a:lnTo>
                  <a:pt x="31750" y="761999"/>
                </a:lnTo>
                <a:lnTo>
                  <a:pt x="44450" y="761999"/>
                </a:lnTo>
                <a:lnTo>
                  <a:pt x="44450" y="711199"/>
                </a:lnTo>
                <a:close/>
              </a:path>
              <a:path w="76200" h="901700">
                <a:moveTo>
                  <a:pt x="31750" y="825499"/>
                </a:moveTo>
                <a:lnTo>
                  <a:pt x="0" y="825499"/>
                </a:lnTo>
                <a:lnTo>
                  <a:pt x="38100" y="901699"/>
                </a:lnTo>
                <a:lnTo>
                  <a:pt x="69850" y="838199"/>
                </a:lnTo>
                <a:lnTo>
                  <a:pt x="31750" y="838199"/>
                </a:lnTo>
                <a:lnTo>
                  <a:pt x="31750" y="825499"/>
                </a:lnTo>
                <a:close/>
              </a:path>
              <a:path w="76200" h="901700">
                <a:moveTo>
                  <a:pt x="44450" y="800099"/>
                </a:moveTo>
                <a:lnTo>
                  <a:pt x="31750" y="800099"/>
                </a:lnTo>
                <a:lnTo>
                  <a:pt x="31750" y="838199"/>
                </a:lnTo>
                <a:lnTo>
                  <a:pt x="44450" y="838199"/>
                </a:lnTo>
                <a:lnTo>
                  <a:pt x="44450" y="800099"/>
                </a:lnTo>
                <a:close/>
              </a:path>
              <a:path w="76200" h="901700">
                <a:moveTo>
                  <a:pt x="76200" y="825499"/>
                </a:moveTo>
                <a:lnTo>
                  <a:pt x="44450" y="825499"/>
                </a:lnTo>
                <a:lnTo>
                  <a:pt x="44450" y="838199"/>
                </a:lnTo>
                <a:lnTo>
                  <a:pt x="69850" y="838199"/>
                </a:lnTo>
                <a:lnTo>
                  <a:pt x="76200" y="82549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466148" y="5275834"/>
            <a:ext cx="2838450" cy="922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748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NTAG 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350" b="0" i="0" u="none" strike="noStrike" kern="1200" cap="none" spc="7" normalizeH="0" baseline="24691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equivalent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circuit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398780" marR="39751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350" b="1" i="0" u="none" strike="noStrike" kern="1200" cap="none" spc="7" normalizeH="0" baseline="-21604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IC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NTAG 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350" b="0" i="0" u="none" strike="noStrike" kern="1200" cap="none" spc="7" normalizeH="0" baseline="24691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</a:t>
            </a:r>
            <a:r>
              <a:rPr kumimoji="0" sz="1400" b="0" i="1" u="none" strike="noStrike" kern="1200" cap="none" spc="-6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1" i="0" u="heavy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>
                  <a:solidFill>
                    <a:srgbClr val="5F5F5F"/>
                  </a:solidFill>
                </a:uFill>
                <a:latin typeface="Arial"/>
                <a:ea typeface="+mn-ea"/>
                <a:cs typeface="Arial"/>
              </a:rPr>
              <a:t>input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1" i="0" u="heavy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>
                  <a:solidFill>
                    <a:srgbClr val="5F5F5F"/>
                  </a:solidFill>
                </a:uFill>
                <a:latin typeface="Arial"/>
                <a:ea typeface="+mn-ea"/>
                <a:cs typeface="Arial"/>
              </a:rPr>
              <a:t>capacitance</a:t>
            </a:r>
            <a:r>
              <a:rPr kumimoji="0" sz="1400" b="1" i="0" u="none" strike="noStrike" kern="1200" cap="none" spc="-5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(50pF)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296155" y="2388107"/>
            <a:ext cx="1431036" cy="17983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313932" y="2584704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4">
                <a:moveTo>
                  <a:pt x="235331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047485" y="2478735"/>
            <a:ext cx="1835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300215" y="3974591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4">
                <a:moveTo>
                  <a:pt x="235331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034785" y="3868673"/>
            <a:ext cx="1835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Lb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594854" y="1941956"/>
            <a:ext cx="3462020" cy="9232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5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NTAG 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575" b="1" i="0" u="none" strike="noStrike" kern="1200" cap="none" spc="-7" normalizeH="0" baseline="26455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 </a:t>
            </a:r>
            <a:r>
              <a:rPr kumimoji="0" sz="1600" b="1" i="1" u="none" strike="noStrike" kern="1200" cap="none" spc="-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 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IC</a:t>
            </a:r>
            <a:r>
              <a:rPr kumimoji="0" sz="1600" b="1" i="0" u="none" strike="noStrike" kern="1200" cap="none" spc="13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connections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9085" marR="5080" lvl="0" indent="-286385" algn="l" defTabSz="914400" rtl="0" eaLnBrk="1" fontAlgn="auto" latinLnBrk="0" hangingPunct="1">
              <a:lnSpc>
                <a:spcPct val="100000"/>
              </a:lnSpc>
              <a:spcBef>
                <a:spcPts val="131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La, Lb = 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NTAG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575" b="0" i="0" u="none" strike="noStrike" kern="1200" cap="none" spc="-7" normalizeH="0" baseline="26455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 </a:t>
            </a:r>
            <a:r>
              <a:rPr kumimoji="0" sz="1600" b="0" i="1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pads to be  connected to the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antenna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594854" y="3643629"/>
            <a:ext cx="374015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0" lvl="0" indent="-286385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 is the most important factor for</a:t>
            </a:r>
            <a:r>
              <a:rPr kumimoji="0" sz="1600" b="0" i="0" u="none" strike="noStrike" kern="1200" cap="none" spc="10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908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antenna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design.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9085" marR="5080" lvl="0" indent="-28638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form factor and the parameters of  the antenna are affected by the input  capacitance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594854" y="3233673"/>
            <a:ext cx="34251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5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NTAG 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575" b="1" i="0" u="none" strike="noStrike" kern="1200" cap="none" spc="-7" normalizeH="0" baseline="26455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 </a:t>
            </a:r>
            <a:r>
              <a:rPr kumimoji="0" sz="1600" b="1" i="1" u="none" strike="noStrike" kern="1200" cap="none" spc="-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 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IC input</a:t>
            </a: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capacitance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536435" y="2584704"/>
            <a:ext cx="248920" cy="1384300"/>
          </a:xfrm>
          <a:custGeom>
            <a:avLst/>
            <a:gdLst/>
            <a:ahLst/>
            <a:cxnLst/>
            <a:rect l="l" t="t" r="r" b="b"/>
            <a:pathLst>
              <a:path w="248920" h="1384300">
                <a:moveTo>
                  <a:pt x="0" y="1383792"/>
                </a:moveTo>
                <a:lnTo>
                  <a:pt x="248411" y="1383792"/>
                </a:lnTo>
                <a:lnTo>
                  <a:pt x="248411" y="0"/>
                </a:lnTo>
                <a:lnTo>
                  <a:pt x="0" y="0"/>
                </a:lnTo>
                <a:lnTo>
                  <a:pt x="0" y="13837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536435" y="2584704"/>
            <a:ext cx="248920" cy="1384300"/>
          </a:xfrm>
          <a:custGeom>
            <a:avLst/>
            <a:gdLst/>
            <a:ahLst/>
            <a:cxnLst/>
            <a:rect l="l" t="t" r="r" b="b"/>
            <a:pathLst>
              <a:path w="248920" h="1384300">
                <a:moveTo>
                  <a:pt x="0" y="1383792"/>
                </a:moveTo>
                <a:lnTo>
                  <a:pt x="248411" y="1383792"/>
                </a:lnTo>
                <a:lnTo>
                  <a:pt x="248411" y="0"/>
                </a:lnTo>
                <a:lnTo>
                  <a:pt x="0" y="0"/>
                </a:lnTo>
                <a:lnTo>
                  <a:pt x="0" y="138379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977662" y="2779902"/>
            <a:ext cx="234950" cy="99377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Antenna</a:t>
            </a:r>
            <a:r>
              <a:rPr kumimoji="0" sz="1400" b="0" i="0" u="none" strike="noStrike" kern="1200" cap="none" spc="-20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coil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498" y="6268008"/>
            <a:ext cx="11747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54836" y="5004815"/>
            <a:ext cx="2856230" cy="548640"/>
          </a:xfrm>
          <a:custGeom>
            <a:avLst/>
            <a:gdLst/>
            <a:ahLst/>
            <a:cxnLst/>
            <a:rect l="l" t="t" r="r" b="b"/>
            <a:pathLst>
              <a:path w="2856229" h="548639">
                <a:moveTo>
                  <a:pt x="2831846" y="0"/>
                </a:moveTo>
                <a:lnTo>
                  <a:pt x="24129" y="0"/>
                </a:lnTo>
                <a:lnTo>
                  <a:pt x="14733" y="1895"/>
                </a:lnTo>
                <a:lnTo>
                  <a:pt x="7064" y="7064"/>
                </a:lnTo>
                <a:lnTo>
                  <a:pt x="1895" y="14733"/>
                </a:lnTo>
                <a:lnTo>
                  <a:pt x="0" y="24129"/>
                </a:lnTo>
                <a:lnTo>
                  <a:pt x="0" y="524509"/>
                </a:lnTo>
                <a:lnTo>
                  <a:pt x="1895" y="533906"/>
                </a:lnTo>
                <a:lnTo>
                  <a:pt x="7064" y="541575"/>
                </a:lnTo>
                <a:lnTo>
                  <a:pt x="14733" y="546744"/>
                </a:lnTo>
                <a:lnTo>
                  <a:pt x="24129" y="548639"/>
                </a:lnTo>
                <a:lnTo>
                  <a:pt x="2831846" y="548639"/>
                </a:lnTo>
                <a:lnTo>
                  <a:pt x="2841242" y="546744"/>
                </a:lnTo>
                <a:lnTo>
                  <a:pt x="2848911" y="541575"/>
                </a:lnTo>
                <a:lnTo>
                  <a:pt x="2854080" y="533906"/>
                </a:lnTo>
                <a:lnTo>
                  <a:pt x="2855976" y="524509"/>
                </a:lnTo>
                <a:lnTo>
                  <a:pt x="2855976" y="24129"/>
                </a:lnTo>
                <a:lnTo>
                  <a:pt x="2854080" y="14733"/>
                </a:lnTo>
                <a:lnTo>
                  <a:pt x="2848911" y="7064"/>
                </a:lnTo>
                <a:lnTo>
                  <a:pt x="2841242" y="1895"/>
                </a:lnTo>
                <a:lnTo>
                  <a:pt x="2831846" y="0"/>
                </a:lnTo>
                <a:close/>
              </a:path>
            </a:pathLst>
          </a:custGeom>
          <a:solidFill>
            <a:srgbClr val="E4EEF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54836" y="5004815"/>
            <a:ext cx="2856230" cy="548640"/>
          </a:xfrm>
          <a:custGeom>
            <a:avLst/>
            <a:gdLst/>
            <a:ahLst/>
            <a:cxnLst/>
            <a:rect l="l" t="t" r="r" b="b"/>
            <a:pathLst>
              <a:path w="2856229" h="548639">
                <a:moveTo>
                  <a:pt x="0" y="24129"/>
                </a:moveTo>
                <a:lnTo>
                  <a:pt x="1895" y="14733"/>
                </a:lnTo>
                <a:lnTo>
                  <a:pt x="7064" y="7064"/>
                </a:lnTo>
                <a:lnTo>
                  <a:pt x="14733" y="1895"/>
                </a:lnTo>
                <a:lnTo>
                  <a:pt x="24129" y="0"/>
                </a:lnTo>
                <a:lnTo>
                  <a:pt x="2831846" y="0"/>
                </a:lnTo>
                <a:lnTo>
                  <a:pt x="2841242" y="1895"/>
                </a:lnTo>
                <a:lnTo>
                  <a:pt x="2848911" y="7064"/>
                </a:lnTo>
                <a:lnTo>
                  <a:pt x="2854080" y="14733"/>
                </a:lnTo>
                <a:lnTo>
                  <a:pt x="2855976" y="24129"/>
                </a:lnTo>
                <a:lnTo>
                  <a:pt x="2855976" y="524509"/>
                </a:lnTo>
                <a:lnTo>
                  <a:pt x="2854080" y="533906"/>
                </a:lnTo>
                <a:lnTo>
                  <a:pt x="2848911" y="541575"/>
                </a:lnTo>
                <a:lnTo>
                  <a:pt x="2841242" y="546744"/>
                </a:lnTo>
                <a:lnTo>
                  <a:pt x="2831846" y="548639"/>
                </a:lnTo>
                <a:lnTo>
                  <a:pt x="24129" y="548639"/>
                </a:lnTo>
                <a:lnTo>
                  <a:pt x="14733" y="546744"/>
                </a:lnTo>
                <a:lnTo>
                  <a:pt x="7064" y="541575"/>
                </a:lnTo>
                <a:lnTo>
                  <a:pt x="1895" y="533906"/>
                </a:lnTo>
                <a:lnTo>
                  <a:pt x="0" y="524509"/>
                </a:lnTo>
                <a:lnTo>
                  <a:pt x="0" y="24129"/>
                </a:lnTo>
                <a:close/>
              </a:path>
            </a:pathLst>
          </a:custGeom>
          <a:ln w="12192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78358" y="303402"/>
            <a:ext cx="7060565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dirty="0">
                <a:solidFill>
                  <a:srgbClr val="707070"/>
                </a:solidFill>
              </a:rPr>
              <a:t>Antenna coil electrical equivalent</a:t>
            </a:r>
            <a:r>
              <a:rPr sz="2900" spc="-170" dirty="0">
                <a:solidFill>
                  <a:srgbClr val="707070"/>
                </a:solidFill>
              </a:rPr>
              <a:t> </a:t>
            </a:r>
            <a:r>
              <a:rPr sz="2900" dirty="0">
                <a:solidFill>
                  <a:srgbClr val="707070"/>
                </a:solidFill>
              </a:rPr>
              <a:t>circuit</a:t>
            </a:r>
            <a:endParaRPr sz="2900"/>
          </a:p>
        </p:txBody>
      </p:sp>
      <p:sp>
        <p:nvSpPr>
          <p:cNvPr id="12" name="object 12"/>
          <p:cNvSpPr/>
          <p:nvPr/>
        </p:nvSpPr>
        <p:spPr>
          <a:xfrm>
            <a:off x="1129283" y="2462783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4">
                <a:moveTo>
                  <a:pt x="235331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46047" y="2737104"/>
            <a:ext cx="231140" cy="0"/>
          </a:xfrm>
          <a:custGeom>
            <a:avLst/>
            <a:gdLst/>
            <a:ahLst/>
            <a:cxnLst/>
            <a:rect l="l" t="t" r="r" b="b"/>
            <a:pathLst>
              <a:path w="231140">
                <a:moveTo>
                  <a:pt x="0" y="0"/>
                </a:moveTo>
                <a:lnTo>
                  <a:pt x="230886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33855" y="3012948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4">
                <a:moveTo>
                  <a:pt x="235331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46047" y="3297935"/>
            <a:ext cx="231140" cy="0"/>
          </a:xfrm>
          <a:custGeom>
            <a:avLst/>
            <a:gdLst/>
            <a:ahLst/>
            <a:cxnLst/>
            <a:rect l="l" t="t" r="r" b="b"/>
            <a:pathLst>
              <a:path w="231140">
                <a:moveTo>
                  <a:pt x="0" y="0"/>
                </a:moveTo>
                <a:lnTo>
                  <a:pt x="230886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61288" y="3572255"/>
            <a:ext cx="215900" cy="0"/>
          </a:xfrm>
          <a:custGeom>
            <a:avLst/>
            <a:gdLst/>
            <a:ahLst/>
            <a:cxnLst/>
            <a:rect l="l" t="t" r="r" b="b"/>
            <a:pathLst>
              <a:path w="215900">
                <a:moveTo>
                  <a:pt x="0" y="0"/>
                </a:moveTo>
                <a:lnTo>
                  <a:pt x="215646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50619" y="3848100"/>
            <a:ext cx="226695" cy="0"/>
          </a:xfrm>
          <a:custGeom>
            <a:avLst/>
            <a:gdLst/>
            <a:ahLst/>
            <a:cxnLst/>
            <a:rect l="l" t="t" r="r" b="b"/>
            <a:pathLst>
              <a:path w="226694">
                <a:moveTo>
                  <a:pt x="0" y="0"/>
                </a:moveTo>
                <a:lnTo>
                  <a:pt x="226314" y="0"/>
                </a:lnTo>
              </a:path>
            </a:pathLst>
          </a:custGeom>
          <a:ln w="12191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76933" y="1849373"/>
            <a:ext cx="2834640" cy="2616835"/>
          </a:xfrm>
          <a:custGeom>
            <a:avLst/>
            <a:gdLst/>
            <a:ahLst/>
            <a:cxnLst/>
            <a:rect l="l" t="t" r="r" b="b"/>
            <a:pathLst>
              <a:path w="2834640" h="2616835">
                <a:moveTo>
                  <a:pt x="0" y="2616708"/>
                </a:moveTo>
                <a:lnTo>
                  <a:pt x="2834640" y="2616708"/>
                </a:lnTo>
                <a:lnTo>
                  <a:pt x="2834640" y="0"/>
                </a:lnTo>
                <a:lnTo>
                  <a:pt x="0" y="0"/>
                </a:lnTo>
                <a:lnTo>
                  <a:pt x="0" y="2616708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376933" y="1849373"/>
            <a:ext cx="2834640" cy="2616835"/>
          </a:xfrm>
          <a:custGeom>
            <a:avLst/>
            <a:gdLst/>
            <a:ahLst/>
            <a:cxnLst/>
            <a:rect l="l" t="t" r="r" b="b"/>
            <a:pathLst>
              <a:path w="2834640" h="2616835">
                <a:moveTo>
                  <a:pt x="0" y="2616708"/>
                </a:moveTo>
                <a:lnTo>
                  <a:pt x="2834640" y="2616708"/>
                </a:lnTo>
                <a:lnTo>
                  <a:pt x="2834640" y="0"/>
                </a:lnTo>
                <a:lnTo>
                  <a:pt x="0" y="0"/>
                </a:lnTo>
                <a:lnTo>
                  <a:pt x="0" y="2616708"/>
                </a:lnTo>
              </a:path>
            </a:pathLst>
          </a:custGeom>
          <a:ln w="10668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156841" y="1496195"/>
            <a:ext cx="134239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NTAG</a:t>
            </a:r>
            <a:r>
              <a:rPr kumimoji="0" sz="1400" b="0" i="0" u="none" strike="noStrike" kern="1200" cap="none" spc="-17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I</a:t>
            </a:r>
            <a:r>
              <a:rPr kumimoji="0" sz="1350" b="0" i="0" u="none" strike="noStrike" kern="1200" cap="none" spc="-60" normalizeH="0" baseline="24691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2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</a:t>
            </a:r>
            <a:r>
              <a:rPr kumimoji="0" sz="1400" b="0" i="0" u="none" strike="noStrike" kern="1200" cap="none" spc="-16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50" b="0" i="1" u="none" strike="noStrike" kern="1200" cap="none" spc="-1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</a:t>
            </a:r>
            <a:r>
              <a:rPr kumimoji="0" sz="1450" b="0" i="1" u="none" strike="noStrike" kern="1200" cap="none" spc="-114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IC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59102" y="2262184"/>
            <a:ext cx="335915" cy="1697989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8255" marR="0" lvl="0" indent="0" algn="l" defTabSz="914400" rtl="0" eaLnBrk="1" fontAlgn="auto" latinLnBrk="0" hangingPunct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FD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3335" marR="11430" lvl="0" indent="-5715" algn="l" defTabSz="914400" rtl="0" eaLnBrk="1" fontAlgn="auto" latinLnBrk="0" hangingPunct="1">
              <a:lnSpc>
                <a:spcPct val="149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6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200" b="0" i="0" u="none" strike="noStrike" kern="1200" cap="none" spc="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  SCL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255" marR="0" lvl="0" indent="0" algn="l" defTabSz="914400" rtl="0" eaLnBrk="1" fontAlgn="auto" latinLnBrk="0" hangingPunct="1">
              <a:lnSpc>
                <a:spcPct val="100000"/>
              </a:lnSpc>
              <a:spcBef>
                <a:spcPts val="8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SDA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5715" lvl="0" indent="8255" algn="l" defTabSz="914400" rtl="0" eaLnBrk="1" fontAlgn="auto" latinLnBrk="0" hangingPunct="1">
              <a:lnSpc>
                <a:spcPts val="227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Gnd  V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CC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42976" y="3323590"/>
            <a:ext cx="5308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6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to</a:t>
            </a:r>
            <a:r>
              <a:rPr kumimoji="0" sz="1200" b="0" i="0" u="none" strike="noStrike" kern="1200" cap="none" spc="-16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200" b="0" i="0" u="none" strike="noStrike" kern="1200" cap="none" spc="-2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MCU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84809" y="2873501"/>
            <a:ext cx="649605" cy="368935"/>
          </a:xfrm>
          <a:custGeom>
            <a:avLst/>
            <a:gdLst/>
            <a:ahLst/>
            <a:cxnLst/>
            <a:rect l="l" t="t" r="r" b="b"/>
            <a:pathLst>
              <a:path w="649605" h="368935">
                <a:moveTo>
                  <a:pt x="0" y="184403"/>
                </a:moveTo>
                <a:lnTo>
                  <a:pt x="184404" y="0"/>
                </a:lnTo>
                <a:lnTo>
                  <a:pt x="184404" y="92201"/>
                </a:lnTo>
                <a:lnTo>
                  <a:pt x="464820" y="92201"/>
                </a:lnTo>
                <a:lnTo>
                  <a:pt x="464820" y="0"/>
                </a:lnTo>
                <a:lnTo>
                  <a:pt x="649224" y="184403"/>
                </a:lnTo>
                <a:lnTo>
                  <a:pt x="464820" y="368808"/>
                </a:lnTo>
                <a:lnTo>
                  <a:pt x="464820" y="276606"/>
                </a:lnTo>
                <a:lnTo>
                  <a:pt x="184404" y="276606"/>
                </a:lnTo>
                <a:lnTo>
                  <a:pt x="184404" y="368808"/>
                </a:lnTo>
                <a:lnTo>
                  <a:pt x="0" y="184403"/>
                </a:lnTo>
                <a:close/>
              </a:path>
            </a:pathLst>
          </a:custGeom>
          <a:ln w="25908">
            <a:solidFill>
              <a:srgbClr val="527E9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158745" y="2213610"/>
            <a:ext cx="1618615" cy="1880870"/>
          </a:xfrm>
          <a:custGeom>
            <a:avLst/>
            <a:gdLst/>
            <a:ahLst/>
            <a:cxnLst/>
            <a:rect l="l" t="t" r="r" b="b"/>
            <a:pathLst>
              <a:path w="1618614" h="1880870">
                <a:moveTo>
                  <a:pt x="0" y="1880615"/>
                </a:moveTo>
                <a:lnTo>
                  <a:pt x="1618488" y="1880615"/>
                </a:lnTo>
                <a:lnTo>
                  <a:pt x="1618488" y="0"/>
                </a:lnTo>
                <a:lnTo>
                  <a:pt x="0" y="0"/>
                </a:lnTo>
                <a:lnTo>
                  <a:pt x="0" y="1880615"/>
                </a:lnTo>
              </a:path>
            </a:pathLst>
          </a:custGeom>
          <a:ln w="10668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60932" y="5153025"/>
            <a:ext cx="28441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655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NTAG 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350" b="0" i="0" u="none" strike="noStrike" kern="1200" cap="none" spc="7" normalizeH="0" baseline="24691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equivalent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circuit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010661" y="4098797"/>
            <a:ext cx="76200" cy="901700"/>
          </a:xfrm>
          <a:custGeom>
            <a:avLst/>
            <a:gdLst/>
            <a:ahLst/>
            <a:cxnLst/>
            <a:rect l="l" t="t" r="r" b="b"/>
            <a:pathLst>
              <a:path w="76200" h="901700">
                <a:moveTo>
                  <a:pt x="44450" y="0"/>
                </a:moveTo>
                <a:lnTo>
                  <a:pt x="31750" y="0"/>
                </a:lnTo>
                <a:lnTo>
                  <a:pt x="31750" y="50800"/>
                </a:lnTo>
                <a:lnTo>
                  <a:pt x="44450" y="50800"/>
                </a:lnTo>
                <a:lnTo>
                  <a:pt x="44450" y="0"/>
                </a:lnTo>
                <a:close/>
              </a:path>
              <a:path w="76200" h="901700">
                <a:moveTo>
                  <a:pt x="44450" y="88900"/>
                </a:moveTo>
                <a:lnTo>
                  <a:pt x="31750" y="88900"/>
                </a:lnTo>
                <a:lnTo>
                  <a:pt x="31750" y="139700"/>
                </a:lnTo>
                <a:lnTo>
                  <a:pt x="44450" y="139700"/>
                </a:lnTo>
                <a:lnTo>
                  <a:pt x="44450" y="88900"/>
                </a:lnTo>
                <a:close/>
              </a:path>
              <a:path w="76200" h="901700">
                <a:moveTo>
                  <a:pt x="44450" y="177800"/>
                </a:moveTo>
                <a:lnTo>
                  <a:pt x="31750" y="177800"/>
                </a:lnTo>
                <a:lnTo>
                  <a:pt x="31750" y="228600"/>
                </a:lnTo>
                <a:lnTo>
                  <a:pt x="44450" y="228600"/>
                </a:lnTo>
                <a:lnTo>
                  <a:pt x="44450" y="177800"/>
                </a:lnTo>
                <a:close/>
              </a:path>
              <a:path w="76200" h="901700">
                <a:moveTo>
                  <a:pt x="44450" y="266700"/>
                </a:moveTo>
                <a:lnTo>
                  <a:pt x="31750" y="266700"/>
                </a:lnTo>
                <a:lnTo>
                  <a:pt x="31750" y="317500"/>
                </a:lnTo>
                <a:lnTo>
                  <a:pt x="44450" y="317500"/>
                </a:lnTo>
                <a:lnTo>
                  <a:pt x="44450" y="266700"/>
                </a:lnTo>
                <a:close/>
              </a:path>
              <a:path w="76200" h="901700">
                <a:moveTo>
                  <a:pt x="44450" y="355600"/>
                </a:moveTo>
                <a:lnTo>
                  <a:pt x="31750" y="355600"/>
                </a:lnTo>
                <a:lnTo>
                  <a:pt x="31750" y="406400"/>
                </a:lnTo>
                <a:lnTo>
                  <a:pt x="44450" y="406400"/>
                </a:lnTo>
                <a:lnTo>
                  <a:pt x="44450" y="355600"/>
                </a:lnTo>
                <a:close/>
              </a:path>
              <a:path w="76200" h="901700">
                <a:moveTo>
                  <a:pt x="44450" y="444500"/>
                </a:moveTo>
                <a:lnTo>
                  <a:pt x="31750" y="444500"/>
                </a:lnTo>
                <a:lnTo>
                  <a:pt x="31750" y="495300"/>
                </a:lnTo>
                <a:lnTo>
                  <a:pt x="44450" y="495300"/>
                </a:lnTo>
                <a:lnTo>
                  <a:pt x="44450" y="444500"/>
                </a:lnTo>
                <a:close/>
              </a:path>
              <a:path w="76200" h="901700">
                <a:moveTo>
                  <a:pt x="44450" y="533400"/>
                </a:moveTo>
                <a:lnTo>
                  <a:pt x="31750" y="533400"/>
                </a:lnTo>
                <a:lnTo>
                  <a:pt x="31750" y="584200"/>
                </a:lnTo>
                <a:lnTo>
                  <a:pt x="44450" y="584200"/>
                </a:lnTo>
                <a:lnTo>
                  <a:pt x="44450" y="533400"/>
                </a:lnTo>
                <a:close/>
              </a:path>
              <a:path w="76200" h="901700">
                <a:moveTo>
                  <a:pt x="44450" y="622300"/>
                </a:moveTo>
                <a:lnTo>
                  <a:pt x="31750" y="622300"/>
                </a:lnTo>
                <a:lnTo>
                  <a:pt x="31750" y="673100"/>
                </a:lnTo>
                <a:lnTo>
                  <a:pt x="44450" y="673100"/>
                </a:lnTo>
                <a:lnTo>
                  <a:pt x="44450" y="622300"/>
                </a:lnTo>
                <a:close/>
              </a:path>
              <a:path w="76200" h="901700">
                <a:moveTo>
                  <a:pt x="44450" y="711200"/>
                </a:moveTo>
                <a:lnTo>
                  <a:pt x="31750" y="711200"/>
                </a:lnTo>
                <a:lnTo>
                  <a:pt x="31750" y="762000"/>
                </a:lnTo>
                <a:lnTo>
                  <a:pt x="44450" y="762000"/>
                </a:lnTo>
                <a:lnTo>
                  <a:pt x="44450" y="711200"/>
                </a:lnTo>
                <a:close/>
              </a:path>
              <a:path w="76200" h="901700">
                <a:moveTo>
                  <a:pt x="31750" y="825500"/>
                </a:moveTo>
                <a:lnTo>
                  <a:pt x="0" y="825500"/>
                </a:lnTo>
                <a:lnTo>
                  <a:pt x="38100" y="901700"/>
                </a:lnTo>
                <a:lnTo>
                  <a:pt x="69850" y="838200"/>
                </a:lnTo>
                <a:lnTo>
                  <a:pt x="31750" y="838200"/>
                </a:lnTo>
                <a:lnTo>
                  <a:pt x="31750" y="825500"/>
                </a:lnTo>
                <a:close/>
              </a:path>
              <a:path w="76200" h="901700">
                <a:moveTo>
                  <a:pt x="44450" y="800100"/>
                </a:moveTo>
                <a:lnTo>
                  <a:pt x="31750" y="800100"/>
                </a:lnTo>
                <a:lnTo>
                  <a:pt x="31750" y="838200"/>
                </a:lnTo>
                <a:lnTo>
                  <a:pt x="44450" y="838200"/>
                </a:lnTo>
                <a:lnTo>
                  <a:pt x="44450" y="800100"/>
                </a:lnTo>
                <a:close/>
              </a:path>
              <a:path w="76200" h="901700">
                <a:moveTo>
                  <a:pt x="76200" y="825500"/>
                </a:moveTo>
                <a:lnTo>
                  <a:pt x="44450" y="825500"/>
                </a:lnTo>
                <a:lnTo>
                  <a:pt x="44450" y="838200"/>
                </a:lnTo>
                <a:lnTo>
                  <a:pt x="69850" y="838200"/>
                </a:lnTo>
                <a:lnTo>
                  <a:pt x="76200" y="82550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750822" y="5622442"/>
            <a:ext cx="20586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4950" marR="5080" lvl="0" indent="-22288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350" b="1" i="0" u="none" strike="noStrike" kern="1200" cap="none" spc="7" normalizeH="0" baseline="-21604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IC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NTAG 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350" b="0" i="0" u="none" strike="noStrike" kern="1200" cap="none" spc="7" normalizeH="0" baseline="24691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 </a:t>
            </a:r>
            <a:r>
              <a:rPr kumimoji="0" sz="1400" b="1" i="0" u="heavy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>
                  <a:solidFill>
                    <a:srgbClr val="5F5F5F"/>
                  </a:solidFill>
                </a:uFill>
                <a:latin typeface="Arial"/>
                <a:ea typeface="+mn-ea"/>
                <a:cs typeface="Arial"/>
              </a:rPr>
              <a:t>input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1" i="0" u="heavy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>
                  <a:solidFill>
                    <a:srgbClr val="5F5F5F"/>
                  </a:solidFill>
                </a:uFill>
                <a:latin typeface="Arial"/>
                <a:ea typeface="+mn-ea"/>
                <a:cs typeface="Arial"/>
              </a:rPr>
              <a:t>capacitance</a:t>
            </a:r>
            <a:r>
              <a:rPr kumimoji="0" sz="1400" b="1" i="0" u="none" strike="noStrike" kern="1200" cap="none" spc="-5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(50pF)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194560" y="2264664"/>
            <a:ext cx="1431036" cy="1798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210811" y="2462783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5">
                <a:moveTo>
                  <a:pt x="235330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945382" y="2355926"/>
            <a:ext cx="1835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198620" y="3851147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5">
                <a:moveTo>
                  <a:pt x="235330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932554" y="3745738"/>
            <a:ext cx="1835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Lb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434840" y="2462783"/>
            <a:ext cx="248920" cy="1382395"/>
          </a:xfrm>
          <a:custGeom>
            <a:avLst/>
            <a:gdLst/>
            <a:ahLst/>
            <a:cxnLst/>
            <a:rect l="l" t="t" r="r" b="b"/>
            <a:pathLst>
              <a:path w="248920" h="1382395">
                <a:moveTo>
                  <a:pt x="0" y="1382268"/>
                </a:moveTo>
                <a:lnTo>
                  <a:pt x="248412" y="1382268"/>
                </a:lnTo>
                <a:lnTo>
                  <a:pt x="248412" y="0"/>
                </a:lnTo>
                <a:lnTo>
                  <a:pt x="0" y="0"/>
                </a:lnTo>
                <a:lnTo>
                  <a:pt x="0" y="13822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434840" y="2462783"/>
            <a:ext cx="248920" cy="1382395"/>
          </a:xfrm>
          <a:custGeom>
            <a:avLst/>
            <a:gdLst/>
            <a:ahLst/>
            <a:cxnLst/>
            <a:rect l="l" t="t" r="r" b="b"/>
            <a:pathLst>
              <a:path w="248920" h="1382395">
                <a:moveTo>
                  <a:pt x="0" y="1382268"/>
                </a:moveTo>
                <a:lnTo>
                  <a:pt x="248412" y="1382268"/>
                </a:lnTo>
                <a:lnTo>
                  <a:pt x="248412" y="0"/>
                </a:lnTo>
                <a:lnTo>
                  <a:pt x="0" y="0"/>
                </a:lnTo>
                <a:lnTo>
                  <a:pt x="0" y="138226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875685" y="2657094"/>
            <a:ext cx="234950" cy="99377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Antenna</a:t>
            </a:r>
            <a:r>
              <a:rPr kumimoji="0" sz="1400" b="0" i="0" u="none" strike="noStrike" kern="1200" cap="none" spc="-20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coil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368796" y="2462783"/>
            <a:ext cx="247015" cy="1382395"/>
          </a:xfrm>
          <a:custGeom>
            <a:avLst/>
            <a:gdLst/>
            <a:ahLst/>
            <a:cxnLst/>
            <a:rect l="l" t="t" r="r" b="b"/>
            <a:pathLst>
              <a:path w="247015" h="1382395">
                <a:moveTo>
                  <a:pt x="0" y="1382268"/>
                </a:moveTo>
                <a:lnTo>
                  <a:pt x="246888" y="1382268"/>
                </a:lnTo>
                <a:lnTo>
                  <a:pt x="246888" y="0"/>
                </a:lnTo>
                <a:lnTo>
                  <a:pt x="0" y="0"/>
                </a:lnTo>
                <a:lnTo>
                  <a:pt x="0" y="138226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822087" y="2669794"/>
            <a:ext cx="209550" cy="968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1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  <a:p>
            <a:pPr marL="0" marR="0" lvl="0" indent="0" algn="just" defTabSz="914400" rtl="0" eaLnBrk="1" fontAlgn="auto" latinLnBrk="0" hangingPunct="1">
              <a:lnSpc>
                <a:spcPct val="37100"/>
              </a:lnSpc>
              <a:spcBef>
                <a:spcPts val="4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10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  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t  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  <a:p>
            <a:pPr marL="0" marR="0" lvl="0" indent="0" algn="l" defTabSz="914400" rtl="0" eaLnBrk="1" fontAlgn="auto" latinLnBrk="0" hangingPunct="1">
              <a:lnSpc>
                <a:spcPts val="2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10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  <a:p>
            <a:pPr marL="0" marR="0" lvl="0" indent="0" algn="l" defTabSz="914400" rtl="0" eaLnBrk="1" fontAlgn="auto" latinLnBrk="0" hangingPunct="1">
              <a:lnSpc>
                <a:spcPts val="12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na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  <a:p>
            <a:pPr marL="0" marR="0" lvl="0" indent="0" algn="l" defTabSz="914400" rtl="0" eaLnBrk="1" fontAlgn="auto" latinLnBrk="0" hangingPunct="1">
              <a:lnSpc>
                <a:spcPct val="4350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  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o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  <a:p>
            <a:pPr marL="0" marR="0" lvl="0" indent="0" algn="l" defTabSz="914400" rtl="0" eaLnBrk="1" fontAlgn="auto" latinLnBrk="0" hangingPunct="1">
              <a:lnSpc>
                <a:spcPct val="192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i  l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478017" y="1846326"/>
            <a:ext cx="2298700" cy="2615565"/>
          </a:xfrm>
          <a:custGeom>
            <a:avLst/>
            <a:gdLst/>
            <a:ahLst/>
            <a:cxnLst/>
            <a:rect l="l" t="t" r="r" b="b"/>
            <a:pathLst>
              <a:path w="2298700" h="2615565">
                <a:moveTo>
                  <a:pt x="0" y="2615184"/>
                </a:moveTo>
                <a:lnTo>
                  <a:pt x="2298191" y="2615184"/>
                </a:lnTo>
                <a:lnTo>
                  <a:pt x="2298191" y="0"/>
                </a:lnTo>
                <a:lnTo>
                  <a:pt x="0" y="0"/>
                </a:lnTo>
                <a:lnTo>
                  <a:pt x="0" y="2615184"/>
                </a:lnTo>
                <a:close/>
              </a:path>
            </a:pathLst>
          </a:custGeom>
          <a:solidFill>
            <a:srgbClr val="E4FFF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478017" y="1846326"/>
            <a:ext cx="2298700" cy="2615565"/>
          </a:xfrm>
          <a:custGeom>
            <a:avLst/>
            <a:gdLst/>
            <a:ahLst/>
            <a:cxnLst/>
            <a:rect l="l" t="t" r="r" b="b"/>
            <a:pathLst>
              <a:path w="2298700" h="2615565">
                <a:moveTo>
                  <a:pt x="0" y="2615184"/>
                </a:moveTo>
                <a:lnTo>
                  <a:pt x="2298191" y="2615184"/>
                </a:lnTo>
                <a:lnTo>
                  <a:pt x="2298191" y="0"/>
                </a:lnTo>
                <a:lnTo>
                  <a:pt x="0" y="0"/>
                </a:lnTo>
                <a:lnTo>
                  <a:pt x="0" y="2615184"/>
                </a:lnTo>
              </a:path>
            </a:pathLst>
          </a:custGeom>
          <a:ln w="10668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640323" y="2382011"/>
            <a:ext cx="1821179" cy="16245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218935" y="1507616"/>
            <a:ext cx="9937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Antenna</a:t>
            </a:r>
            <a:r>
              <a:rPr kumimoji="0" sz="1400" b="0" i="0" u="none" strike="noStrike" kern="1200" cap="none" spc="-20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coil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584697" y="2244089"/>
            <a:ext cx="1967864" cy="1880870"/>
          </a:xfrm>
          <a:custGeom>
            <a:avLst/>
            <a:gdLst/>
            <a:ahLst/>
            <a:cxnLst/>
            <a:rect l="l" t="t" r="r" b="b"/>
            <a:pathLst>
              <a:path w="1967865" h="1880870">
                <a:moveTo>
                  <a:pt x="0" y="1880616"/>
                </a:moveTo>
                <a:lnTo>
                  <a:pt x="1967483" y="1880616"/>
                </a:lnTo>
                <a:lnTo>
                  <a:pt x="1967483" y="0"/>
                </a:lnTo>
                <a:lnTo>
                  <a:pt x="0" y="0"/>
                </a:lnTo>
                <a:lnTo>
                  <a:pt x="0" y="1880616"/>
                </a:lnTo>
              </a:path>
            </a:pathLst>
          </a:custGeom>
          <a:ln w="10668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477255" y="4997196"/>
            <a:ext cx="2275840" cy="597535"/>
          </a:xfrm>
          <a:custGeom>
            <a:avLst/>
            <a:gdLst/>
            <a:ahLst/>
            <a:cxnLst/>
            <a:rect l="l" t="t" r="r" b="b"/>
            <a:pathLst>
              <a:path w="2275840" h="597535">
                <a:moveTo>
                  <a:pt x="2249043" y="0"/>
                </a:moveTo>
                <a:lnTo>
                  <a:pt x="26289" y="0"/>
                </a:lnTo>
                <a:lnTo>
                  <a:pt x="16073" y="2071"/>
                </a:lnTo>
                <a:lnTo>
                  <a:pt x="7715" y="7715"/>
                </a:lnTo>
                <a:lnTo>
                  <a:pt x="2071" y="16073"/>
                </a:lnTo>
                <a:lnTo>
                  <a:pt x="0" y="26288"/>
                </a:lnTo>
                <a:lnTo>
                  <a:pt x="0" y="571118"/>
                </a:lnTo>
                <a:lnTo>
                  <a:pt x="2071" y="581334"/>
                </a:lnTo>
                <a:lnTo>
                  <a:pt x="7715" y="589692"/>
                </a:lnTo>
                <a:lnTo>
                  <a:pt x="16073" y="595336"/>
                </a:lnTo>
                <a:lnTo>
                  <a:pt x="26289" y="597407"/>
                </a:lnTo>
                <a:lnTo>
                  <a:pt x="2249043" y="597407"/>
                </a:lnTo>
                <a:lnTo>
                  <a:pt x="2259258" y="595336"/>
                </a:lnTo>
                <a:lnTo>
                  <a:pt x="2267616" y="589692"/>
                </a:lnTo>
                <a:lnTo>
                  <a:pt x="2273260" y="581334"/>
                </a:lnTo>
                <a:lnTo>
                  <a:pt x="2275332" y="571118"/>
                </a:lnTo>
                <a:lnTo>
                  <a:pt x="2275332" y="26288"/>
                </a:lnTo>
                <a:lnTo>
                  <a:pt x="2273260" y="16073"/>
                </a:lnTo>
                <a:lnTo>
                  <a:pt x="2267616" y="7715"/>
                </a:lnTo>
                <a:lnTo>
                  <a:pt x="2259258" y="2071"/>
                </a:lnTo>
                <a:lnTo>
                  <a:pt x="2249043" y="0"/>
                </a:lnTo>
                <a:close/>
              </a:path>
            </a:pathLst>
          </a:custGeom>
          <a:solidFill>
            <a:srgbClr val="E4EEF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477255" y="4997196"/>
            <a:ext cx="2275840" cy="597535"/>
          </a:xfrm>
          <a:custGeom>
            <a:avLst/>
            <a:gdLst/>
            <a:ahLst/>
            <a:cxnLst/>
            <a:rect l="l" t="t" r="r" b="b"/>
            <a:pathLst>
              <a:path w="2275840" h="597535">
                <a:moveTo>
                  <a:pt x="0" y="26288"/>
                </a:moveTo>
                <a:lnTo>
                  <a:pt x="2071" y="16073"/>
                </a:lnTo>
                <a:lnTo>
                  <a:pt x="7715" y="7715"/>
                </a:lnTo>
                <a:lnTo>
                  <a:pt x="16073" y="2071"/>
                </a:lnTo>
                <a:lnTo>
                  <a:pt x="26289" y="0"/>
                </a:lnTo>
                <a:lnTo>
                  <a:pt x="2249043" y="0"/>
                </a:lnTo>
                <a:lnTo>
                  <a:pt x="2259258" y="2071"/>
                </a:lnTo>
                <a:lnTo>
                  <a:pt x="2267616" y="7715"/>
                </a:lnTo>
                <a:lnTo>
                  <a:pt x="2273260" y="16073"/>
                </a:lnTo>
                <a:lnTo>
                  <a:pt x="2275332" y="26288"/>
                </a:lnTo>
                <a:lnTo>
                  <a:pt x="2275332" y="571118"/>
                </a:lnTo>
                <a:lnTo>
                  <a:pt x="2273260" y="581334"/>
                </a:lnTo>
                <a:lnTo>
                  <a:pt x="2267616" y="589692"/>
                </a:lnTo>
                <a:lnTo>
                  <a:pt x="2259258" y="595336"/>
                </a:lnTo>
                <a:lnTo>
                  <a:pt x="2249043" y="597407"/>
                </a:lnTo>
                <a:lnTo>
                  <a:pt x="26289" y="597407"/>
                </a:lnTo>
                <a:lnTo>
                  <a:pt x="16073" y="595336"/>
                </a:lnTo>
                <a:lnTo>
                  <a:pt x="7715" y="589692"/>
                </a:lnTo>
                <a:lnTo>
                  <a:pt x="2071" y="581334"/>
                </a:lnTo>
                <a:lnTo>
                  <a:pt x="0" y="571118"/>
                </a:lnTo>
                <a:lnTo>
                  <a:pt x="0" y="26288"/>
                </a:lnTo>
                <a:close/>
              </a:path>
            </a:pathLst>
          </a:custGeom>
          <a:ln w="12192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658358" y="5082032"/>
            <a:ext cx="186118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 marR="5080" lvl="0" indent="-68453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Antenna coil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equivalent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circuit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550914" y="4139946"/>
            <a:ext cx="76200" cy="901700"/>
          </a:xfrm>
          <a:custGeom>
            <a:avLst/>
            <a:gdLst/>
            <a:ahLst/>
            <a:cxnLst/>
            <a:rect l="l" t="t" r="r" b="b"/>
            <a:pathLst>
              <a:path w="76200" h="901700">
                <a:moveTo>
                  <a:pt x="44450" y="0"/>
                </a:moveTo>
                <a:lnTo>
                  <a:pt x="31750" y="0"/>
                </a:lnTo>
                <a:lnTo>
                  <a:pt x="31750" y="50799"/>
                </a:lnTo>
                <a:lnTo>
                  <a:pt x="44450" y="50799"/>
                </a:lnTo>
                <a:lnTo>
                  <a:pt x="44450" y="0"/>
                </a:lnTo>
                <a:close/>
              </a:path>
              <a:path w="76200" h="901700">
                <a:moveTo>
                  <a:pt x="44450" y="88899"/>
                </a:moveTo>
                <a:lnTo>
                  <a:pt x="31750" y="88899"/>
                </a:lnTo>
                <a:lnTo>
                  <a:pt x="31750" y="139699"/>
                </a:lnTo>
                <a:lnTo>
                  <a:pt x="44450" y="139699"/>
                </a:lnTo>
                <a:lnTo>
                  <a:pt x="44450" y="88899"/>
                </a:lnTo>
                <a:close/>
              </a:path>
              <a:path w="76200" h="901700">
                <a:moveTo>
                  <a:pt x="44450" y="177799"/>
                </a:moveTo>
                <a:lnTo>
                  <a:pt x="31750" y="177799"/>
                </a:lnTo>
                <a:lnTo>
                  <a:pt x="31750" y="228599"/>
                </a:lnTo>
                <a:lnTo>
                  <a:pt x="44450" y="228599"/>
                </a:lnTo>
                <a:lnTo>
                  <a:pt x="44450" y="177799"/>
                </a:lnTo>
                <a:close/>
              </a:path>
              <a:path w="76200" h="901700">
                <a:moveTo>
                  <a:pt x="44450" y="266699"/>
                </a:moveTo>
                <a:lnTo>
                  <a:pt x="31750" y="266699"/>
                </a:lnTo>
                <a:lnTo>
                  <a:pt x="31750" y="317499"/>
                </a:lnTo>
                <a:lnTo>
                  <a:pt x="44450" y="317499"/>
                </a:lnTo>
                <a:lnTo>
                  <a:pt x="44450" y="266699"/>
                </a:lnTo>
                <a:close/>
              </a:path>
              <a:path w="76200" h="901700">
                <a:moveTo>
                  <a:pt x="44450" y="355599"/>
                </a:moveTo>
                <a:lnTo>
                  <a:pt x="31750" y="355599"/>
                </a:lnTo>
                <a:lnTo>
                  <a:pt x="31750" y="406399"/>
                </a:lnTo>
                <a:lnTo>
                  <a:pt x="44450" y="406399"/>
                </a:lnTo>
                <a:lnTo>
                  <a:pt x="44450" y="355599"/>
                </a:lnTo>
                <a:close/>
              </a:path>
              <a:path w="76200" h="901700">
                <a:moveTo>
                  <a:pt x="44450" y="444499"/>
                </a:moveTo>
                <a:lnTo>
                  <a:pt x="31750" y="444499"/>
                </a:lnTo>
                <a:lnTo>
                  <a:pt x="31750" y="495299"/>
                </a:lnTo>
                <a:lnTo>
                  <a:pt x="44450" y="495299"/>
                </a:lnTo>
                <a:lnTo>
                  <a:pt x="44450" y="444499"/>
                </a:lnTo>
                <a:close/>
              </a:path>
              <a:path w="76200" h="901700">
                <a:moveTo>
                  <a:pt x="44450" y="533399"/>
                </a:moveTo>
                <a:lnTo>
                  <a:pt x="31750" y="533399"/>
                </a:lnTo>
                <a:lnTo>
                  <a:pt x="31750" y="584199"/>
                </a:lnTo>
                <a:lnTo>
                  <a:pt x="44450" y="584199"/>
                </a:lnTo>
                <a:lnTo>
                  <a:pt x="44450" y="533399"/>
                </a:lnTo>
                <a:close/>
              </a:path>
              <a:path w="76200" h="901700">
                <a:moveTo>
                  <a:pt x="44450" y="622299"/>
                </a:moveTo>
                <a:lnTo>
                  <a:pt x="31750" y="622299"/>
                </a:lnTo>
                <a:lnTo>
                  <a:pt x="31750" y="673099"/>
                </a:lnTo>
                <a:lnTo>
                  <a:pt x="44450" y="673099"/>
                </a:lnTo>
                <a:lnTo>
                  <a:pt x="44450" y="622299"/>
                </a:lnTo>
                <a:close/>
              </a:path>
              <a:path w="76200" h="901700">
                <a:moveTo>
                  <a:pt x="44450" y="711199"/>
                </a:moveTo>
                <a:lnTo>
                  <a:pt x="31750" y="711199"/>
                </a:lnTo>
                <a:lnTo>
                  <a:pt x="31750" y="761999"/>
                </a:lnTo>
                <a:lnTo>
                  <a:pt x="44450" y="761999"/>
                </a:lnTo>
                <a:lnTo>
                  <a:pt x="44450" y="711199"/>
                </a:lnTo>
                <a:close/>
              </a:path>
              <a:path w="76200" h="901700">
                <a:moveTo>
                  <a:pt x="31750" y="825499"/>
                </a:moveTo>
                <a:lnTo>
                  <a:pt x="0" y="825499"/>
                </a:lnTo>
                <a:lnTo>
                  <a:pt x="38100" y="901699"/>
                </a:lnTo>
                <a:lnTo>
                  <a:pt x="69850" y="838199"/>
                </a:lnTo>
                <a:lnTo>
                  <a:pt x="31750" y="838199"/>
                </a:lnTo>
                <a:lnTo>
                  <a:pt x="31750" y="825499"/>
                </a:lnTo>
                <a:close/>
              </a:path>
              <a:path w="76200" h="901700">
                <a:moveTo>
                  <a:pt x="44450" y="800099"/>
                </a:moveTo>
                <a:lnTo>
                  <a:pt x="31750" y="800099"/>
                </a:lnTo>
                <a:lnTo>
                  <a:pt x="31750" y="838199"/>
                </a:lnTo>
                <a:lnTo>
                  <a:pt x="44450" y="838199"/>
                </a:lnTo>
                <a:lnTo>
                  <a:pt x="44450" y="800099"/>
                </a:lnTo>
                <a:close/>
              </a:path>
              <a:path w="76200" h="901700">
                <a:moveTo>
                  <a:pt x="76200" y="825499"/>
                </a:moveTo>
                <a:lnTo>
                  <a:pt x="44450" y="825499"/>
                </a:lnTo>
                <a:lnTo>
                  <a:pt x="44450" y="838199"/>
                </a:lnTo>
                <a:lnTo>
                  <a:pt x="69850" y="838199"/>
                </a:lnTo>
                <a:lnTo>
                  <a:pt x="76200" y="82549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987290" y="1846326"/>
            <a:ext cx="490855" cy="616585"/>
          </a:xfrm>
          <a:custGeom>
            <a:avLst/>
            <a:gdLst/>
            <a:ahLst/>
            <a:cxnLst/>
            <a:rect l="l" t="t" r="r" b="b"/>
            <a:pathLst>
              <a:path w="490854" h="616585">
                <a:moveTo>
                  <a:pt x="0" y="616458"/>
                </a:moveTo>
                <a:lnTo>
                  <a:pt x="490600" y="0"/>
                </a:lnTo>
              </a:path>
            </a:pathLst>
          </a:custGeom>
          <a:ln w="10668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987290" y="3845814"/>
            <a:ext cx="497205" cy="615950"/>
          </a:xfrm>
          <a:custGeom>
            <a:avLst/>
            <a:gdLst/>
            <a:ahLst/>
            <a:cxnLst/>
            <a:rect l="l" t="t" r="r" b="b"/>
            <a:pathLst>
              <a:path w="497204" h="615950">
                <a:moveTo>
                  <a:pt x="0" y="0"/>
                </a:moveTo>
                <a:lnTo>
                  <a:pt x="497205" y="615950"/>
                </a:lnTo>
              </a:path>
            </a:pathLst>
          </a:custGeom>
          <a:ln w="10668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362950" y="1771649"/>
            <a:ext cx="30854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Each antenna is a resonant circuit 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specific input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impedance.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362950" y="2503169"/>
            <a:ext cx="3364229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This input impedance is complex and  consists of an inductance,  capacitance as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well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 some losses  represented by a</a:t>
            </a:r>
            <a:r>
              <a:rPr kumimoji="0" sz="1600" b="0" i="0" u="none" strike="noStrike" kern="1200" cap="none" spc="3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resistance.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362950" y="3722623"/>
            <a:ext cx="26320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actual values depend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362950" y="3966464"/>
            <a:ext cx="3109595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0" lvl="0" indent="-286385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Antenna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material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9085" marR="0" lvl="0" indent="-28638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Thickness of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conductor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9085" marR="0" lvl="0" indent="-28638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Distance between the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windings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9085" marR="0" lvl="0" indent="-28638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Number of</a:t>
            </a: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turns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9085" marR="0" lvl="0" indent="-28638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Shielding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9085" marR="0" lvl="0" indent="-28638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Environment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3E28D7-D4EF-4DDC-9D12-70353E22A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BF129D-AF17-4F6A-9070-143EF9B33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91C377-A544-497B-AAD3-F0E360AE6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36"/>
            <a:ext cx="12192000" cy="681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080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198" y="6296300"/>
            <a:ext cx="158750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0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11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527E9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422892" y="5836920"/>
            <a:ext cx="2769107" cy="854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207495" y="6083808"/>
            <a:ext cx="215265" cy="403860"/>
          </a:xfrm>
          <a:custGeom>
            <a:avLst/>
            <a:gdLst/>
            <a:ahLst/>
            <a:cxnLst/>
            <a:rect l="l" t="t" r="r" b="b"/>
            <a:pathLst>
              <a:path w="215265" h="403860">
                <a:moveTo>
                  <a:pt x="22986" y="0"/>
                </a:moveTo>
                <a:lnTo>
                  <a:pt x="0" y="0"/>
                </a:lnTo>
                <a:lnTo>
                  <a:pt x="0" y="403859"/>
                </a:lnTo>
                <a:lnTo>
                  <a:pt x="22986" y="403859"/>
                </a:lnTo>
                <a:lnTo>
                  <a:pt x="107442" y="269430"/>
                </a:lnTo>
                <a:lnTo>
                  <a:pt x="213740" y="269430"/>
                </a:lnTo>
                <a:lnTo>
                  <a:pt x="213740" y="134429"/>
                </a:lnTo>
                <a:lnTo>
                  <a:pt x="107442" y="134429"/>
                </a:lnTo>
                <a:lnTo>
                  <a:pt x="22986" y="0"/>
                </a:lnTo>
                <a:close/>
              </a:path>
              <a:path w="215265" h="403860">
                <a:moveTo>
                  <a:pt x="213740" y="269430"/>
                </a:moveTo>
                <a:lnTo>
                  <a:pt x="107442" y="269430"/>
                </a:lnTo>
                <a:lnTo>
                  <a:pt x="190880" y="403859"/>
                </a:lnTo>
                <a:lnTo>
                  <a:pt x="214883" y="403859"/>
                </a:lnTo>
                <a:lnTo>
                  <a:pt x="213740" y="403301"/>
                </a:lnTo>
                <a:lnTo>
                  <a:pt x="213740" y="269430"/>
                </a:lnTo>
                <a:close/>
              </a:path>
              <a:path w="215265" h="403860">
                <a:moveTo>
                  <a:pt x="213740" y="0"/>
                </a:moveTo>
                <a:lnTo>
                  <a:pt x="190880" y="0"/>
                </a:lnTo>
                <a:lnTo>
                  <a:pt x="107442" y="134429"/>
                </a:lnTo>
                <a:lnTo>
                  <a:pt x="213740" y="134429"/>
                </a:lnTo>
                <a:lnTo>
                  <a:pt x="21374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084052" y="6083808"/>
            <a:ext cx="123825" cy="403860"/>
          </a:xfrm>
          <a:custGeom>
            <a:avLst/>
            <a:gdLst/>
            <a:ahLst/>
            <a:cxnLst/>
            <a:rect l="l" t="t" r="r" b="b"/>
            <a:pathLst>
              <a:path w="123825" h="403860">
                <a:moveTo>
                  <a:pt x="123444" y="201371"/>
                </a:moveTo>
                <a:lnTo>
                  <a:pt x="0" y="403859"/>
                </a:lnTo>
                <a:lnTo>
                  <a:pt x="123444" y="403859"/>
                </a:lnTo>
                <a:lnTo>
                  <a:pt x="123444" y="201371"/>
                </a:lnTo>
                <a:close/>
              </a:path>
              <a:path w="123825" h="403860">
                <a:moveTo>
                  <a:pt x="123444" y="0"/>
                </a:moveTo>
                <a:lnTo>
                  <a:pt x="0" y="0"/>
                </a:lnTo>
                <a:lnTo>
                  <a:pt x="123444" y="201371"/>
                </a:lnTo>
                <a:lnTo>
                  <a:pt x="123444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422380" y="6083808"/>
            <a:ext cx="123825" cy="403860"/>
          </a:xfrm>
          <a:custGeom>
            <a:avLst/>
            <a:gdLst/>
            <a:ahLst/>
            <a:cxnLst/>
            <a:rect l="l" t="t" r="r" b="b"/>
            <a:pathLst>
              <a:path w="123825" h="403860">
                <a:moveTo>
                  <a:pt x="123444" y="0"/>
                </a:moveTo>
                <a:lnTo>
                  <a:pt x="0" y="0"/>
                </a:lnTo>
                <a:lnTo>
                  <a:pt x="0" y="403301"/>
                </a:lnTo>
                <a:lnTo>
                  <a:pt x="1143" y="403859"/>
                </a:lnTo>
                <a:lnTo>
                  <a:pt x="123444" y="403859"/>
                </a:lnTo>
                <a:lnTo>
                  <a:pt x="1143" y="201371"/>
                </a:lnTo>
                <a:lnTo>
                  <a:pt x="123444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422380" y="6083808"/>
            <a:ext cx="449580" cy="403860"/>
          </a:xfrm>
          <a:custGeom>
            <a:avLst/>
            <a:gdLst/>
            <a:ahLst/>
            <a:cxnLst/>
            <a:rect l="l" t="t" r="r" b="b"/>
            <a:pathLst>
              <a:path w="449579" h="403860">
                <a:moveTo>
                  <a:pt x="302387" y="0"/>
                </a:moveTo>
                <a:lnTo>
                  <a:pt x="123698" y="0"/>
                </a:lnTo>
                <a:lnTo>
                  <a:pt x="0" y="201371"/>
                </a:lnTo>
                <a:lnTo>
                  <a:pt x="123698" y="403859"/>
                </a:lnTo>
                <a:lnTo>
                  <a:pt x="123698" y="314604"/>
                </a:lnTo>
                <a:lnTo>
                  <a:pt x="334264" y="314604"/>
                </a:lnTo>
                <a:lnTo>
                  <a:pt x="376809" y="307911"/>
                </a:lnTo>
                <a:lnTo>
                  <a:pt x="419862" y="278904"/>
                </a:lnTo>
                <a:lnTo>
                  <a:pt x="442849" y="234835"/>
                </a:lnTo>
                <a:lnTo>
                  <a:pt x="447598" y="213639"/>
                </a:lnTo>
                <a:lnTo>
                  <a:pt x="123698" y="213639"/>
                </a:lnTo>
                <a:lnTo>
                  <a:pt x="123698" y="99847"/>
                </a:lnTo>
                <a:lnTo>
                  <a:pt x="446658" y="99847"/>
                </a:lnTo>
                <a:lnTo>
                  <a:pt x="442849" y="83108"/>
                </a:lnTo>
                <a:lnTo>
                  <a:pt x="419862" y="39052"/>
                </a:lnTo>
                <a:lnTo>
                  <a:pt x="375158" y="10045"/>
                </a:lnTo>
                <a:lnTo>
                  <a:pt x="329819" y="1117"/>
                </a:lnTo>
                <a:lnTo>
                  <a:pt x="302387" y="0"/>
                </a:lnTo>
                <a:close/>
              </a:path>
              <a:path w="449579" h="403860">
                <a:moveTo>
                  <a:pt x="446658" y="99847"/>
                </a:moveTo>
                <a:lnTo>
                  <a:pt x="282194" y="99847"/>
                </a:lnTo>
                <a:lnTo>
                  <a:pt x="298450" y="101523"/>
                </a:lnTo>
                <a:lnTo>
                  <a:pt x="312420" y="104863"/>
                </a:lnTo>
                <a:lnTo>
                  <a:pt x="321310" y="111556"/>
                </a:lnTo>
                <a:lnTo>
                  <a:pt x="328041" y="119926"/>
                </a:lnTo>
                <a:lnTo>
                  <a:pt x="331470" y="129971"/>
                </a:lnTo>
                <a:lnTo>
                  <a:pt x="333628" y="142798"/>
                </a:lnTo>
                <a:lnTo>
                  <a:pt x="333628" y="162877"/>
                </a:lnTo>
                <a:lnTo>
                  <a:pt x="320801" y="201371"/>
                </a:lnTo>
                <a:lnTo>
                  <a:pt x="292862" y="213639"/>
                </a:lnTo>
                <a:lnTo>
                  <a:pt x="447598" y="213639"/>
                </a:lnTo>
                <a:lnTo>
                  <a:pt x="449579" y="201371"/>
                </a:lnTo>
                <a:lnTo>
                  <a:pt x="449579" y="118821"/>
                </a:lnTo>
                <a:lnTo>
                  <a:pt x="446786" y="100406"/>
                </a:lnTo>
                <a:lnTo>
                  <a:pt x="446658" y="99847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47247" y="6083808"/>
            <a:ext cx="460375" cy="403860"/>
          </a:xfrm>
          <a:custGeom>
            <a:avLst/>
            <a:gdLst/>
            <a:ahLst/>
            <a:cxnLst/>
            <a:rect l="l" t="t" r="r" b="b"/>
            <a:pathLst>
              <a:path w="460375" h="403860">
                <a:moveTo>
                  <a:pt x="124713" y="0"/>
                </a:moveTo>
                <a:lnTo>
                  <a:pt x="0" y="0"/>
                </a:lnTo>
                <a:lnTo>
                  <a:pt x="0" y="403859"/>
                </a:lnTo>
                <a:lnTo>
                  <a:pt x="124713" y="403859"/>
                </a:lnTo>
                <a:lnTo>
                  <a:pt x="124713" y="160096"/>
                </a:lnTo>
                <a:lnTo>
                  <a:pt x="263189" y="160096"/>
                </a:lnTo>
                <a:lnTo>
                  <a:pt x="124713" y="0"/>
                </a:lnTo>
                <a:close/>
              </a:path>
              <a:path w="460375" h="403860">
                <a:moveTo>
                  <a:pt x="263189" y="160096"/>
                </a:moveTo>
                <a:lnTo>
                  <a:pt x="124713" y="160096"/>
                </a:lnTo>
                <a:lnTo>
                  <a:pt x="336042" y="403859"/>
                </a:lnTo>
                <a:lnTo>
                  <a:pt x="433901" y="244322"/>
                </a:lnTo>
                <a:lnTo>
                  <a:pt x="336042" y="244322"/>
                </a:lnTo>
                <a:lnTo>
                  <a:pt x="263189" y="160096"/>
                </a:lnTo>
                <a:close/>
              </a:path>
              <a:path w="460375" h="403860">
                <a:moveTo>
                  <a:pt x="336042" y="0"/>
                </a:moveTo>
                <a:lnTo>
                  <a:pt x="336042" y="244322"/>
                </a:lnTo>
                <a:lnTo>
                  <a:pt x="433901" y="244322"/>
                </a:lnTo>
                <a:lnTo>
                  <a:pt x="460248" y="201371"/>
                </a:lnTo>
                <a:lnTo>
                  <a:pt x="336042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03020" marR="5080" indent="-553720">
              <a:lnSpc>
                <a:spcPct val="100000"/>
              </a:lnSpc>
              <a:spcBef>
                <a:spcPts val="105"/>
              </a:spcBef>
            </a:pPr>
            <a:r>
              <a:rPr dirty="0"/>
              <a:t>Antenna design</a:t>
            </a:r>
            <a:r>
              <a:rPr spc="-45" dirty="0"/>
              <a:t> </a:t>
            </a:r>
            <a:r>
              <a:rPr spc="-5" dirty="0"/>
              <a:t>procedure  </a:t>
            </a:r>
            <a:r>
              <a:rPr dirty="0"/>
              <a:t>for </a:t>
            </a:r>
            <a:r>
              <a:rPr spc="-85" dirty="0"/>
              <a:t>NTAG </a:t>
            </a:r>
            <a:r>
              <a:rPr spc="5" dirty="0"/>
              <a:t>I</a:t>
            </a:r>
            <a:r>
              <a:rPr sz="4350" spc="7" baseline="24904" dirty="0"/>
              <a:t>2</a:t>
            </a:r>
            <a:r>
              <a:rPr sz="4400" spc="5" dirty="0"/>
              <a:t>C </a:t>
            </a:r>
            <a:r>
              <a:rPr sz="4400" i="1" dirty="0">
                <a:latin typeface="Arial"/>
                <a:cs typeface="Arial"/>
              </a:rPr>
              <a:t>plus</a:t>
            </a:r>
            <a:r>
              <a:rPr sz="4400" i="1" spc="35" dirty="0">
                <a:latin typeface="Arial"/>
                <a:cs typeface="Arial"/>
              </a:rPr>
              <a:t> </a:t>
            </a:r>
            <a:r>
              <a:rPr sz="4400" dirty="0"/>
              <a:t>tags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0234DE-D851-4015-8900-6C49F2BCF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1 PCB</a:t>
            </a:r>
            <a:r>
              <a:rPr lang="zh-CN" altLang="en-US" dirty="0"/>
              <a:t>及电子电路相关知识补充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2D5BAD-4FFC-42EF-9E0A-35E23B73C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739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498" y="6268008"/>
            <a:ext cx="208279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12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31635" y="4370832"/>
            <a:ext cx="5179060" cy="1229995"/>
          </a:xfrm>
          <a:prstGeom prst="rect">
            <a:avLst/>
          </a:prstGeom>
          <a:solidFill>
            <a:srgbClr val="E4EEF8"/>
          </a:solidFill>
          <a:ln w="12192">
            <a:solidFill>
              <a:srgbClr val="F1F1F1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325120" marR="215900" lvl="0" indent="1905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precision of the antenna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equivalent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inductance 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computation,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length of the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connection between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sz="1400" b="0" i="0" u="none" strike="noStrike" kern="1200" cap="none" spc="-14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chip  and its antenna, and the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environment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(metal surface, 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ferromagnetic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material) impact the tuning</a:t>
            </a:r>
            <a:r>
              <a:rPr kumimoji="0" sz="1400" b="0" i="0" u="none" strike="noStrike" kern="1200" cap="none" spc="-16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frequency.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78358" y="301878"/>
            <a:ext cx="961834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707070"/>
                </a:solidFill>
              </a:rPr>
              <a:t>Antenna </a:t>
            </a:r>
            <a:r>
              <a:rPr sz="3200" spc="-5" dirty="0">
                <a:solidFill>
                  <a:srgbClr val="707070"/>
                </a:solidFill>
              </a:rPr>
              <a:t>design </a:t>
            </a:r>
            <a:r>
              <a:rPr sz="3200" dirty="0">
                <a:solidFill>
                  <a:srgbClr val="707070"/>
                </a:solidFill>
              </a:rPr>
              <a:t>procedure for </a:t>
            </a:r>
            <a:r>
              <a:rPr sz="3200" spc="-60" dirty="0">
                <a:solidFill>
                  <a:srgbClr val="707070"/>
                </a:solidFill>
              </a:rPr>
              <a:t>NTAG </a:t>
            </a:r>
            <a:r>
              <a:rPr sz="3200" spc="5" dirty="0">
                <a:solidFill>
                  <a:srgbClr val="707070"/>
                </a:solidFill>
              </a:rPr>
              <a:t>I</a:t>
            </a:r>
            <a:r>
              <a:rPr sz="3150" spc="7" baseline="25132" dirty="0">
                <a:solidFill>
                  <a:srgbClr val="707070"/>
                </a:solidFill>
              </a:rPr>
              <a:t>2</a:t>
            </a:r>
            <a:r>
              <a:rPr sz="3200" spc="5" dirty="0">
                <a:solidFill>
                  <a:srgbClr val="707070"/>
                </a:solidFill>
              </a:rPr>
              <a:t>C </a:t>
            </a:r>
            <a:r>
              <a:rPr sz="3200" i="1" dirty="0">
                <a:solidFill>
                  <a:srgbClr val="707070"/>
                </a:solidFill>
                <a:latin typeface="Arial"/>
                <a:cs typeface="Arial"/>
              </a:rPr>
              <a:t>plus</a:t>
            </a:r>
            <a:r>
              <a:rPr sz="3200" i="1" spc="-130" dirty="0">
                <a:solidFill>
                  <a:srgbClr val="70707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707070"/>
                </a:solidFill>
              </a:rPr>
              <a:t>tags</a:t>
            </a:r>
            <a:endParaRPr sz="3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8358" y="1569465"/>
            <a:ext cx="4740275" cy="788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1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	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Design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antenna</a:t>
            </a:r>
            <a:r>
              <a:rPr kumimoji="0" sz="1800" b="1" i="0" u="none" strike="noStrike" kern="1200" cap="none" spc="-1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coil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556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Determine the </a:t>
            </a:r>
            <a:r>
              <a:rPr kumimoji="0" sz="1600" b="0" i="1" u="none" strike="noStrike" kern="1200" cap="none" spc="-2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size </a:t>
            </a:r>
            <a:r>
              <a:rPr kumimoji="0" sz="1600" b="0" i="1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the specs of the</a:t>
            </a:r>
            <a:r>
              <a:rPr kumimoji="0" sz="1600" b="0" i="1" u="none" strike="noStrike" kern="1200" cap="none" spc="15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1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antenna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55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(number of turns, track width, spacing,</a:t>
            </a:r>
            <a:r>
              <a:rPr kumimoji="0" sz="1600" b="0" i="1" u="none" strike="noStrike" kern="1200" cap="none" spc="10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1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etc.)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8358" y="2543419"/>
            <a:ext cx="4326255" cy="59817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1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2.	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Measure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antenna coil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5560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-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Characterize </a:t>
            </a:r>
            <a:r>
              <a:rPr kumimoji="0" sz="1600" b="0" i="1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R,L,C antenna coil</a:t>
            </a:r>
            <a:r>
              <a:rPr kumimoji="0" sz="1600" b="0" i="1" u="none" strike="noStrike" kern="1200" cap="none" spc="9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1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parameters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8358" y="3363290"/>
            <a:ext cx="469519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lvl="0" indent="-3429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1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3.	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Calculate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resonant capacitor </a:t>
            </a:r>
            <a:r>
              <a:rPr kumimoji="0" sz="1800" b="1" i="0" u="none" strike="noStrike" kern="1200" cap="none" spc="-1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value  </a:t>
            </a:r>
            <a:r>
              <a:rPr kumimoji="0" sz="1600" b="0" i="1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Determine the value of resonant capacitor to set  the tag to the target resonant</a:t>
            </a:r>
            <a:r>
              <a:rPr kumimoji="0" sz="1600" b="0" i="1" u="none" strike="noStrike" kern="1200" cap="none" spc="9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1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frequency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8358" y="4366641"/>
            <a:ext cx="4862195" cy="788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lvl="0" indent="-3429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1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4.	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Assemble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measure resonant frequency  </a:t>
            </a:r>
            <a:r>
              <a:rPr kumimoji="0" sz="1600" b="0" i="1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Measure the resonant frequency and adjust the  capacitor </a:t>
            </a:r>
            <a:r>
              <a:rPr kumimoji="0" sz="1600" b="0" i="1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value </a:t>
            </a:r>
            <a:r>
              <a:rPr kumimoji="0" sz="1600" b="0" i="1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</a:t>
            </a:r>
            <a:r>
              <a:rPr kumimoji="0" sz="1600" b="0" i="1" u="none" strike="noStrike" kern="1200" cap="none" spc="-1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1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needed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623042" y="2030729"/>
            <a:ext cx="1294130" cy="1626235"/>
          </a:xfrm>
          <a:custGeom>
            <a:avLst/>
            <a:gdLst/>
            <a:ahLst/>
            <a:cxnLst/>
            <a:rect l="l" t="t" r="r" b="b"/>
            <a:pathLst>
              <a:path w="1294129" h="1626235">
                <a:moveTo>
                  <a:pt x="0" y="1626108"/>
                </a:moveTo>
                <a:lnTo>
                  <a:pt x="1293876" y="1626108"/>
                </a:lnTo>
                <a:lnTo>
                  <a:pt x="1293876" y="0"/>
                </a:lnTo>
                <a:lnTo>
                  <a:pt x="0" y="0"/>
                </a:lnTo>
                <a:lnTo>
                  <a:pt x="0" y="1626108"/>
                </a:lnTo>
                <a:close/>
              </a:path>
            </a:pathLst>
          </a:custGeom>
          <a:solidFill>
            <a:srgbClr val="E4FFF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635995" y="3273552"/>
            <a:ext cx="76199" cy="883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635995" y="2301239"/>
            <a:ext cx="76199" cy="883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706100" y="2310383"/>
            <a:ext cx="1097280" cy="1049020"/>
          </a:xfrm>
          <a:custGeom>
            <a:avLst/>
            <a:gdLst/>
            <a:ahLst/>
            <a:cxnLst/>
            <a:rect l="l" t="t" r="r" b="b"/>
            <a:pathLst>
              <a:path w="1097279" h="1049020">
                <a:moveTo>
                  <a:pt x="0" y="34670"/>
                </a:moveTo>
                <a:lnTo>
                  <a:pt x="100583" y="34670"/>
                </a:lnTo>
                <a:lnTo>
                  <a:pt x="100583" y="466216"/>
                </a:lnTo>
                <a:lnTo>
                  <a:pt x="199898" y="466216"/>
                </a:lnTo>
                <a:lnTo>
                  <a:pt x="199898" y="0"/>
                </a:lnTo>
                <a:lnTo>
                  <a:pt x="1097279" y="0"/>
                </a:lnTo>
                <a:lnTo>
                  <a:pt x="1097279" y="466216"/>
                </a:lnTo>
                <a:lnTo>
                  <a:pt x="1064132" y="582294"/>
                </a:lnTo>
                <a:lnTo>
                  <a:pt x="1064132" y="1009523"/>
                </a:lnTo>
                <a:lnTo>
                  <a:pt x="233679" y="1009523"/>
                </a:lnTo>
                <a:lnTo>
                  <a:pt x="233679" y="38226"/>
                </a:lnTo>
                <a:lnTo>
                  <a:pt x="1064132" y="38226"/>
                </a:lnTo>
                <a:lnTo>
                  <a:pt x="1064132" y="466216"/>
                </a:lnTo>
                <a:lnTo>
                  <a:pt x="1097279" y="582294"/>
                </a:lnTo>
                <a:lnTo>
                  <a:pt x="1097279" y="1048512"/>
                </a:lnTo>
                <a:lnTo>
                  <a:pt x="199898" y="1048512"/>
                </a:lnTo>
                <a:lnTo>
                  <a:pt x="199898" y="582294"/>
                </a:lnTo>
                <a:lnTo>
                  <a:pt x="100583" y="582294"/>
                </a:lnTo>
                <a:lnTo>
                  <a:pt x="100583" y="1005966"/>
                </a:lnTo>
                <a:lnTo>
                  <a:pt x="0" y="1005966"/>
                </a:lnTo>
              </a:path>
            </a:pathLst>
          </a:custGeom>
          <a:ln w="335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807065" y="3693921"/>
            <a:ext cx="9937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Antenna</a:t>
            </a:r>
            <a:r>
              <a:rPr kumimoji="0" sz="1400" b="0" i="0" u="none" strike="noStrike" kern="1200" cap="none" spc="-20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coil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761482" y="1757933"/>
            <a:ext cx="6223000" cy="2310765"/>
          </a:xfrm>
          <a:custGeom>
            <a:avLst/>
            <a:gdLst/>
            <a:ahLst/>
            <a:cxnLst/>
            <a:rect l="l" t="t" r="r" b="b"/>
            <a:pathLst>
              <a:path w="6223000" h="2310765">
                <a:moveTo>
                  <a:pt x="0" y="2310384"/>
                </a:moveTo>
                <a:lnTo>
                  <a:pt x="6222492" y="2310384"/>
                </a:lnTo>
                <a:lnTo>
                  <a:pt x="6222492" y="0"/>
                </a:lnTo>
                <a:lnTo>
                  <a:pt x="0" y="0"/>
                </a:lnTo>
                <a:lnTo>
                  <a:pt x="0" y="2310384"/>
                </a:lnTo>
              </a:path>
            </a:pathLst>
          </a:custGeom>
          <a:ln w="10668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760720" y="1604772"/>
            <a:ext cx="4330065" cy="311150"/>
          </a:xfrm>
          <a:custGeom>
            <a:avLst/>
            <a:gdLst/>
            <a:ahLst/>
            <a:cxnLst/>
            <a:rect l="l" t="t" r="r" b="b"/>
            <a:pathLst>
              <a:path w="4330065" h="311150">
                <a:moveTo>
                  <a:pt x="0" y="310896"/>
                </a:moveTo>
                <a:lnTo>
                  <a:pt x="4329683" y="310896"/>
                </a:lnTo>
                <a:lnTo>
                  <a:pt x="4329683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046978" y="1618750"/>
            <a:ext cx="375285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NTAG</a:t>
            </a:r>
            <a:r>
              <a:rPr kumimoji="0" sz="1400" b="0" i="0" u="none" strike="noStrike" kern="1200" cap="none" spc="-14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I</a:t>
            </a:r>
            <a:r>
              <a:rPr kumimoji="0" sz="1350" b="0" i="0" u="none" strike="noStrike" kern="1200" cap="none" spc="-60" normalizeH="0" baseline="24691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2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</a:t>
            </a:r>
            <a:r>
              <a:rPr kumimoji="0" sz="1400" b="0" i="0" u="none" strike="noStrike" kern="1200" cap="none" spc="-13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50" b="0" i="1" u="none" strike="noStrike" kern="1200" cap="none" spc="-2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</a:t>
            </a:r>
            <a:r>
              <a:rPr kumimoji="0" sz="1450" b="0" i="1" u="none" strike="noStrike" kern="1200" cap="none" spc="-9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+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antenna</a:t>
            </a:r>
            <a:r>
              <a:rPr kumimoji="0" sz="1400" b="0" i="0" u="none" strike="noStrike" kern="1200" cap="none" spc="-14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coil=</a:t>
            </a:r>
            <a:r>
              <a:rPr kumimoji="0" sz="1400" b="0" i="0" u="none" strike="noStrike" kern="1200" cap="none" spc="-14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resonance</a:t>
            </a:r>
            <a:r>
              <a:rPr kumimoji="0" sz="1400" b="0" i="0" u="none" strike="noStrike" kern="1200" cap="none" spc="-15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circuit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5879591" y="2024633"/>
          <a:ext cx="6036308" cy="16139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1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9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1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2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96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1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947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051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655"/>
                        </a:lnSpc>
                        <a:spcBef>
                          <a:spcPts val="5"/>
                        </a:spcBef>
                      </a:pPr>
                      <a:r>
                        <a:rPr sz="1400" spc="-55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NTAG</a:t>
                      </a:r>
                      <a:r>
                        <a:rPr sz="1400" spc="-155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400" spc="-40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I</a:t>
                      </a:r>
                      <a:r>
                        <a:rPr sz="1350" spc="-60" baseline="24691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2</a:t>
                      </a:r>
                      <a:r>
                        <a:rPr sz="1400" spc="-40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C</a:t>
                      </a:r>
                      <a:endParaRPr sz="1400">
                        <a:latin typeface="Lucida Sans"/>
                        <a:cs typeface="Lucida Sans"/>
                      </a:endParaRPr>
                    </a:p>
                    <a:p>
                      <a:pPr algn="ctr">
                        <a:lnSpc>
                          <a:spcPts val="1714"/>
                        </a:lnSpc>
                      </a:pPr>
                      <a:r>
                        <a:rPr sz="1450" i="1" spc="-20" dirty="0">
                          <a:solidFill>
                            <a:srgbClr val="707070"/>
                          </a:solidFill>
                          <a:latin typeface="Arial"/>
                          <a:cs typeface="Arial"/>
                        </a:rPr>
                        <a:t>plus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B w="12700">
                      <a:solidFill>
                        <a:srgbClr val="70707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1873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70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Connection</a:t>
                      </a:r>
                      <a:endParaRPr sz="1400">
                        <a:latin typeface="Lucida Sans"/>
                        <a:cs typeface="Lucida Sans"/>
                      </a:endParaRPr>
                    </a:p>
                    <a:p>
                      <a:pPr marL="187325">
                        <a:lnSpc>
                          <a:spcPct val="100000"/>
                        </a:lnSpc>
                      </a:pPr>
                      <a:r>
                        <a:rPr sz="1400" spc="-135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/</a:t>
                      </a:r>
                      <a:r>
                        <a:rPr sz="1400" spc="-200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400" spc="-60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Assembly</a:t>
                      </a:r>
                      <a:endParaRPr sz="140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ADA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B w="12700">
                      <a:solidFill>
                        <a:srgbClr val="70707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233679" marR="33909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5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R</a:t>
                      </a:r>
                      <a:r>
                        <a:rPr sz="1400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e</a:t>
                      </a:r>
                      <a:r>
                        <a:rPr sz="1400" spc="5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s</a:t>
                      </a:r>
                      <a:r>
                        <a:rPr sz="1400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o</a:t>
                      </a:r>
                      <a:r>
                        <a:rPr sz="1400" spc="-5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na</a:t>
                      </a:r>
                      <a:r>
                        <a:rPr sz="1400" spc="5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n</a:t>
                      </a:r>
                      <a:r>
                        <a:rPr sz="1400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t  </a:t>
                      </a:r>
                      <a:r>
                        <a:rPr sz="1400" spc="-55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capacitor</a:t>
                      </a:r>
                      <a:endParaRPr sz="140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FF0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B w="12700">
                      <a:solidFill>
                        <a:srgbClr val="70707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308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707070"/>
                      </a:solidFill>
                      <a:prstDash val="solid"/>
                    </a:lnT>
                    <a:lnB w="19050">
                      <a:solidFill>
                        <a:srgbClr val="70707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ADA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707070"/>
                      </a:solidFill>
                      <a:prstDash val="solid"/>
                    </a:lnT>
                    <a:lnB w="19050">
                      <a:solidFill>
                        <a:srgbClr val="70707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FF0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707070"/>
                      </a:solidFill>
                      <a:prstDash val="solid"/>
                    </a:lnT>
                    <a:lnB w="19050">
                      <a:solidFill>
                        <a:srgbClr val="70707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32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70707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ADA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70707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FF0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70707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198" y="6296300"/>
            <a:ext cx="182880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13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5392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422892" y="5836920"/>
            <a:ext cx="2769107" cy="854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207495" y="6083808"/>
            <a:ext cx="215265" cy="403860"/>
          </a:xfrm>
          <a:custGeom>
            <a:avLst/>
            <a:gdLst/>
            <a:ahLst/>
            <a:cxnLst/>
            <a:rect l="l" t="t" r="r" b="b"/>
            <a:pathLst>
              <a:path w="215265" h="403860">
                <a:moveTo>
                  <a:pt x="22986" y="0"/>
                </a:moveTo>
                <a:lnTo>
                  <a:pt x="0" y="0"/>
                </a:lnTo>
                <a:lnTo>
                  <a:pt x="0" y="403859"/>
                </a:lnTo>
                <a:lnTo>
                  <a:pt x="22986" y="403859"/>
                </a:lnTo>
                <a:lnTo>
                  <a:pt x="107442" y="269430"/>
                </a:lnTo>
                <a:lnTo>
                  <a:pt x="213740" y="269430"/>
                </a:lnTo>
                <a:lnTo>
                  <a:pt x="213740" y="134429"/>
                </a:lnTo>
                <a:lnTo>
                  <a:pt x="107442" y="134429"/>
                </a:lnTo>
                <a:lnTo>
                  <a:pt x="22986" y="0"/>
                </a:lnTo>
                <a:close/>
              </a:path>
              <a:path w="215265" h="403860">
                <a:moveTo>
                  <a:pt x="213740" y="269430"/>
                </a:moveTo>
                <a:lnTo>
                  <a:pt x="107442" y="269430"/>
                </a:lnTo>
                <a:lnTo>
                  <a:pt x="190880" y="403859"/>
                </a:lnTo>
                <a:lnTo>
                  <a:pt x="214883" y="403859"/>
                </a:lnTo>
                <a:lnTo>
                  <a:pt x="213740" y="403301"/>
                </a:lnTo>
                <a:lnTo>
                  <a:pt x="213740" y="269430"/>
                </a:lnTo>
                <a:close/>
              </a:path>
              <a:path w="215265" h="403860">
                <a:moveTo>
                  <a:pt x="213740" y="0"/>
                </a:moveTo>
                <a:lnTo>
                  <a:pt x="190880" y="0"/>
                </a:lnTo>
                <a:lnTo>
                  <a:pt x="107442" y="134429"/>
                </a:lnTo>
                <a:lnTo>
                  <a:pt x="213740" y="134429"/>
                </a:lnTo>
                <a:lnTo>
                  <a:pt x="21374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084052" y="6083808"/>
            <a:ext cx="123825" cy="403860"/>
          </a:xfrm>
          <a:custGeom>
            <a:avLst/>
            <a:gdLst/>
            <a:ahLst/>
            <a:cxnLst/>
            <a:rect l="l" t="t" r="r" b="b"/>
            <a:pathLst>
              <a:path w="123825" h="403860">
                <a:moveTo>
                  <a:pt x="123444" y="201371"/>
                </a:moveTo>
                <a:lnTo>
                  <a:pt x="0" y="403859"/>
                </a:lnTo>
                <a:lnTo>
                  <a:pt x="123444" y="403859"/>
                </a:lnTo>
                <a:lnTo>
                  <a:pt x="123444" y="201371"/>
                </a:lnTo>
                <a:close/>
              </a:path>
              <a:path w="123825" h="403860">
                <a:moveTo>
                  <a:pt x="123444" y="0"/>
                </a:moveTo>
                <a:lnTo>
                  <a:pt x="0" y="0"/>
                </a:lnTo>
                <a:lnTo>
                  <a:pt x="123444" y="201371"/>
                </a:lnTo>
                <a:lnTo>
                  <a:pt x="123444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422380" y="6083808"/>
            <a:ext cx="123825" cy="403860"/>
          </a:xfrm>
          <a:custGeom>
            <a:avLst/>
            <a:gdLst/>
            <a:ahLst/>
            <a:cxnLst/>
            <a:rect l="l" t="t" r="r" b="b"/>
            <a:pathLst>
              <a:path w="123825" h="403860">
                <a:moveTo>
                  <a:pt x="123444" y="0"/>
                </a:moveTo>
                <a:lnTo>
                  <a:pt x="0" y="0"/>
                </a:lnTo>
                <a:lnTo>
                  <a:pt x="0" y="403301"/>
                </a:lnTo>
                <a:lnTo>
                  <a:pt x="1143" y="403859"/>
                </a:lnTo>
                <a:lnTo>
                  <a:pt x="123444" y="403859"/>
                </a:lnTo>
                <a:lnTo>
                  <a:pt x="1143" y="201371"/>
                </a:lnTo>
                <a:lnTo>
                  <a:pt x="123444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422380" y="6083808"/>
            <a:ext cx="449580" cy="403860"/>
          </a:xfrm>
          <a:custGeom>
            <a:avLst/>
            <a:gdLst/>
            <a:ahLst/>
            <a:cxnLst/>
            <a:rect l="l" t="t" r="r" b="b"/>
            <a:pathLst>
              <a:path w="449579" h="403860">
                <a:moveTo>
                  <a:pt x="302387" y="0"/>
                </a:moveTo>
                <a:lnTo>
                  <a:pt x="123698" y="0"/>
                </a:lnTo>
                <a:lnTo>
                  <a:pt x="0" y="201371"/>
                </a:lnTo>
                <a:lnTo>
                  <a:pt x="123698" y="403859"/>
                </a:lnTo>
                <a:lnTo>
                  <a:pt x="123698" y="314604"/>
                </a:lnTo>
                <a:lnTo>
                  <a:pt x="334264" y="314604"/>
                </a:lnTo>
                <a:lnTo>
                  <a:pt x="376809" y="307911"/>
                </a:lnTo>
                <a:lnTo>
                  <a:pt x="419862" y="278904"/>
                </a:lnTo>
                <a:lnTo>
                  <a:pt x="442849" y="234835"/>
                </a:lnTo>
                <a:lnTo>
                  <a:pt x="447598" y="213639"/>
                </a:lnTo>
                <a:lnTo>
                  <a:pt x="123698" y="213639"/>
                </a:lnTo>
                <a:lnTo>
                  <a:pt x="123698" y="99847"/>
                </a:lnTo>
                <a:lnTo>
                  <a:pt x="446658" y="99847"/>
                </a:lnTo>
                <a:lnTo>
                  <a:pt x="442849" y="83108"/>
                </a:lnTo>
                <a:lnTo>
                  <a:pt x="419862" y="39052"/>
                </a:lnTo>
                <a:lnTo>
                  <a:pt x="375158" y="10045"/>
                </a:lnTo>
                <a:lnTo>
                  <a:pt x="329819" y="1117"/>
                </a:lnTo>
                <a:lnTo>
                  <a:pt x="302387" y="0"/>
                </a:lnTo>
                <a:close/>
              </a:path>
              <a:path w="449579" h="403860">
                <a:moveTo>
                  <a:pt x="446658" y="99847"/>
                </a:moveTo>
                <a:lnTo>
                  <a:pt x="282194" y="99847"/>
                </a:lnTo>
                <a:lnTo>
                  <a:pt x="298450" y="101523"/>
                </a:lnTo>
                <a:lnTo>
                  <a:pt x="312420" y="104863"/>
                </a:lnTo>
                <a:lnTo>
                  <a:pt x="321310" y="111556"/>
                </a:lnTo>
                <a:lnTo>
                  <a:pt x="328041" y="119926"/>
                </a:lnTo>
                <a:lnTo>
                  <a:pt x="331470" y="129971"/>
                </a:lnTo>
                <a:lnTo>
                  <a:pt x="333628" y="142798"/>
                </a:lnTo>
                <a:lnTo>
                  <a:pt x="333628" y="162877"/>
                </a:lnTo>
                <a:lnTo>
                  <a:pt x="320801" y="201371"/>
                </a:lnTo>
                <a:lnTo>
                  <a:pt x="292862" y="213639"/>
                </a:lnTo>
                <a:lnTo>
                  <a:pt x="447598" y="213639"/>
                </a:lnTo>
                <a:lnTo>
                  <a:pt x="449579" y="201371"/>
                </a:lnTo>
                <a:lnTo>
                  <a:pt x="449579" y="118821"/>
                </a:lnTo>
                <a:lnTo>
                  <a:pt x="446786" y="100406"/>
                </a:lnTo>
                <a:lnTo>
                  <a:pt x="446658" y="99847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47247" y="6083808"/>
            <a:ext cx="460375" cy="403860"/>
          </a:xfrm>
          <a:custGeom>
            <a:avLst/>
            <a:gdLst/>
            <a:ahLst/>
            <a:cxnLst/>
            <a:rect l="l" t="t" r="r" b="b"/>
            <a:pathLst>
              <a:path w="460375" h="403860">
                <a:moveTo>
                  <a:pt x="124713" y="0"/>
                </a:moveTo>
                <a:lnTo>
                  <a:pt x="0" y="0"/>
                </a:lnTo>
                <a:lnTo>
                  <a:pt x="0" y="403859"/>
                </a:lnTo>
                <a:lnTo>
                  <a:pt x="124713" y="403859"/>
                </a:lnTo>
                <a:lnTo>
                  <a:pt x="124713" y="160096"/>
                </a:lnTo>
                <a:lnTo>
                  <a:pt x="263189" y="160096"/>
                </a:lnTo>
                <a:lnTo>
                  <a:pt x="124713" y="0"/>
                </a:lnTo>
                <a:close/>
              </a:path>
              <a:path w="460375" h="403860">
                <a:moveTo>
                  <a:pt x="263189" y="160096"/>
                </a:moveTo>
                <a:lnTo>
                  <a:pt x="124713" y="160096"/>
                </a:lnTo>
                <a:lnTo>
                  <a:pt x="336042" y="403859"/>
                </a:lnTo>
                <a:lnTo>
                  <a:pt x="433901" y="244322"/>
                </a:lnTo>
                <a:lnTo>
                  <a:pt x="336042" y="244322"/>
                </a:lnTo>
                <a:lnTo>
                  <a:pt x="263189" y="160096"/>
                </a:lnTo>
                <a:close/>
              </a:path>
              <a:path w="460375" h="403860">
                <a:moveTo>
                  <a:pt x="336042" y="0"/>
                </a:moveTo>
                <a:lnTo>
                  <a:pt x="336042" y="244322"/>
                </a:lnTo>
                <a:lnTo>
                  <a:pt x="433901" y="244322"/>
                </a:lnTo>
                <a:lnTo>
                  <a:pt x="460248" y="201371"/>
                </a:lnTo>
                <a:lnTo>
                  <a:pt x="336042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042030" y="2958160"/>
            <a:ext cx="63004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Design the </a:t>
            </a:r>
            <a:r>
              <a:rPr spc="-5" dirty="0"/>
              <a:t>antenna</a:t>
            </a:r>
            <a:r>
              <a:rPr spc="-40" dirty="0"/>
              <a:t> </a:t>
            </a:r>
            <a:r>
              <a:rPr spc="-5" dirty="0"/>
              <a:t>coil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498" y="6268008"/>
            <a:ext cx="208279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14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78358" y="303402"/>
            <a:ext cx="6718934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dirty="0">
                <a:solidFill>
                  <a:srgbClr val="707070"/>
                </a:solidFill>
              </a:rPr>
              <a:t>Antenna class based on</a:t>
            </a:r>
            <a:r>
              <a:rPr sz="2900" spc="-130" dirty="0">
                <a:solidFill>
                  <a:srgbClr val="707070"/>
                </a:solidFill>
              </a:rPr>
              <a:t> </a:t>
            </a:r>
            <a:r>
              <a:rPr sz="2900" dirty="0">
                <a:solidFill>
                  <a:srgbClr val="707070"/>
                </a:solidFill>
              </a:rPr>
              <a:t>ISO/IEC14443</a:t>
            </a:r>
            <a:endParaRPr sz="2900"/>
          </a:p>
        </p:txBody>
      </p:sp>
      <p:sp>
        <p:nvSpPr>
          <p:cNvPr id="10" name="object 10"/>
          <p:cNvSpPr/>
          <p:nvPr/>
        </p:nvSpPr>
        <p:spPr>
          <a:xfrm>
            <a:off x="4967982" y="1364349"/>
            <a:ext cx="6869506" cy="403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8358" y="2021839"/>
            <a:ext cx="3949065" cy="2219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421005" lvl="0" indent="-286385" algn="just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997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ISO/IEC 14443-1 defines 6 antenna  classes, also referred to in ISO/IEC  15693.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Tx/>
              <a:buFont typeface="Arial"/>
              <a:buChar char="•"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>
                <a:srgbClr val="5F5F5F"/>
              </a:buClr>
              <a:buSzTx/>
              <a:buFont typeface="Arial"/>
              <a:buChar char="•"/>
              <a:tabLst/>
              <a:defRPr/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299085" marR="5080" lvl="0" indent="-28638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use of ISO/IEC14443 antenna class 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optional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but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has been established  that the use of a prescribed class may  enhance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interoperability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498" y="6268008"/>
            <a:ext cx="208279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15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78358" y="303402"/>
            <a:ext cx="9909810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dirty="0">
                <a:solidFill>
                  <a:srgbClr val="707070"/>
                </a:solidFill>
              </a:rPr>
              <a:t>Antenna parameters for rectangular and round</a:t>
            </a:r>
            <a:r>
              <a:rPr sz="2900" spc="-135" dirty="0">
                <a:solidFill>
                  <a:srgbClr val="707070"/>
                </a:solidFill>
              </a:rPr>
              <a:t> </a:t>
            </a:r>
            <a:r>
              <a:rPr sz="2900" dirty="0">
                <a:solidFill>
                  <a:srgbClr val="707070"/>
                </a:solidFill>
              </a:rPr>
              <a:t>antennas</a:t>
            </a:r>
            <a:endParaRPr sz="2900"/>
          </a:p>
        </p:txBody>
      </p:sp>
      <p:sp>
        <p:nvSpPr>
          <p:cNvPr id="10" name="object 10"/>
          <p:cNvSpPr/>
          <p:nvPr/>
        </p:nvSpPr>
        <p:spPr>
          <a:xfrm>
            <a:off x="676350" y="1121424"/>
            <a:ext cx="2117446" cy="22056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9327" y="3631043"/>
            <a:ext cx="2983764" cy="21618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65592" y="4828032"/>
            <a:ext cx="3461385" cy="942340"/>
          </a:xfrm>
          <a:prstGeom prst="rect">
            <a:avLst/>
          </a:prstGeom>
          <a:solidFill>
            <a:srgbClr val="E4EEF8"/>
          </a:solidFill>
          <a:ln w="12192">
            <a:solidFill>
              <a:srgbClr val="F1F1F1"/>
            </a:solidFill>
          </a:ln>
        </p:spPr>
        <p:txBody>
          <a:bodyPr vert="horz" wrap="square" lIns="0" tIns="97790" rIns="0" bIns="0" rtlCol="0">
            <a:spAutoFit/>
          </a:bodyPr>
          <a:lstStyle/>
          <a:p>
            <a:pPr marL="185420" marR="139700" lvl="0" indent="0" algn="ctr" defTabSz="914400" rtl="0" eaLnBrk="1" fontAlgn="auto" latinLnBrk="0" hangingPunct="1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Inductance of an antenna depends  on the antenna dimensions and  material properties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88790" y="1336040"/>
            <a:ext cx="18046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Antenna</a:t>
            </a:r>
            <a:r>
              <a:rPr kumimoji="0" sz="1600" b="1" i="0" u="none" strike="noStrike" kern="1200" cap="none" spc="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geometry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88790" y="4251412"/>
            <a:ext cx="4144010" cy="15017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99085" marR="0" lvl="0" indent="-286385" algn="l" defTabSz="914400" rtl="0" eaLnBrk="1" fontAlgn="auto" latinLnBrk="0" hangingPunct="1">
              <a:lnSpc>
                <a:spcPts val="195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9085" algn="l"/>
                <a:tab pos="299720" algn="l"/>
                <a:tab pos="927100" algn="l"/>
              </a:tabLst>
              <a:defRPr/>
            </a:pPr>
            <a:r>
              <a:rPr kumimoji="0" sz="1600" b="1" i="1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575" b="1" i="1" u="none" strike="noStrike" kern="1200" cap="none" spc="0" normalizeH="0" baseline="-21164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r>
              <a:rPr kumimoji="0" sz="1575" b="1" i="1" u="none" strike="noStrike" kern="1200" cap="none" spc="225" normalizeH="0" baseline="-21164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50" b="0" i="1" u="none" strike="noStrike" kern="1200" cap="none" spc="147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→</a:t>
            </a:r>
            <a:r>
              <a:rPr kumimoji="0" sz="1650" b="0" i="0" u="none" strike="noStrike" kern="1200" cap="none" spc="147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	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Definition of the overall length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(mm)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9085" marR="0" lvl="0" indent="-286385" algn="l" defTabSz="914400" rtl="0" eaLnBrk="1" fontAlgn="auto" latinLnBrk="0" hangingPunct="1">
              <a:lnSpc>
                <a:spcPts val="1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9085" algn="l"/>
                <a:tab pos="299720" algn="l"/>
                <a:tab pos="927100" algn="l"/>
              </a:tabLst>
              <a:defRPr/>
            </a:pPr>
            <a:r>
              <a:rPr kumimoji="0" sz="1600" b="1" i="1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</a:t>
            </a:r>
            <a:r>
              <a:rPr kumimoji="0" sz="1575" b="1" i="1" u="none" strike="noStrike" kern="1200" cap="none" spc="0" normalizeH="0" baseline="-21164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r>
              <a:rPr kumimoji="0" sz="1575" b="1" i="1" u="none" strike="noStrike" kern="1200" cap="none" spc="240" normalizeH="0" baseline="-21164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50" b="0" i="1" u="none" strike="noStrike" kern="1200" cap="none" spc="148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→</a:t>
            </a:r>
            <a:r>
              <a:rPr kumimoji="0" sz="1650" b="0" i="0" u="none" strike="noStrike" kern="1200" cap="none" spc="148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	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Definition of the overall width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(mm</a:t>
            </a:r>
            <a:r>
              <a:rPr kumimoji="0" sz="1600" b="1" i="1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9085" marR="0" lvl="0" indent="-286385" algn="l" defTabSz="914400" rtl="0" eaLnBrk="1" fontAlgn="auto" latinLnBrk="0" hangingPunct="1">
              <a:lnSpc>
                <a:spcPts val="1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9085" algn="l"/>
                <a:tab pos="299720" algn="l"/>
                <a:tab pos="927100" algn="l"/>
              </a:tabLst>
              <a:defRPr/>
            </a:pPr>
            <a:r>
              <a:rPr kumimoji="0" sz="1600" b="1" i="1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</a:t>
            </a:r>
            <a:r>
              <a:rPr kumimoji="0" sz="1600" b="1" i="1" u="none" strike="noStrike" kern="1200" cap="none" spc="1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50" b="0" i="1" u="none" strike="noStrike" kern="1200" cap="none" spc="147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→</a:t>
            </a:r>
            <a:r>
              <a:rPr kumimoji="0" sz="1650" b="0" i="0" u="none" strike="noStrike" kern="1200" cap="none" spc="147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	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Track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width in</a:t>
            </a: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mm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9085" marR="0" lvl="0" indent="-286385" algn="l" defTabSz="914400" rtl="0" eaLnBrk="1" fontAlgn="auto" latinLnBrk="0" hangingPunct="1">
              <a:lnSpc>
                <a:spcPts val="1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9085" algn="l"/>
                <a:tab pos="299720" algn="l"/>
                <a:tab pos="927100" algn="l"/>
              </a:tabLst>
              <a:defRPr/>
            </a:pPr>
            <a:r>
              <a:rPr kumimoji="0" sz="1600" b="1" i="1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</a:t>
            </a:r>
            <a:r>
              <a:rPr kumimoji="0" sz="1600" b="1" i="1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50" b="0" i="1" u="none" strike="noStrike" kern="1200" cap="none" spc="147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→</a:t>
            </a:r>
            <a:r>
              <a:rPr kumimoji="0" sz="1650" b="0" i="0" u="none" strike="noStrike" kern="1200" cap="none" spc="147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	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Gap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between tracks</a:t>
            </a:r>
            <a:r>
              <a:rPr kumimoji="0" sz="1600" b="0" i="0" u="none" strike="noStrike" kern="1200" cap="none" spc="5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(mm)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9085" marR="0" lvl="0" indent="-286385" algn="l" defTabSz="914400" rtl="0" eaLnBrk="1" fontAlgn="auto" latinLnBrk="0" hangingPunct="1">
              <a:lnSpc>
                <a:spcPts val="1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9085" algn="l"/>
                <a:tab pos="299720" algn="l"/>
                <a:tab pos="927100" algn="l"/>
              </a:tabLst>
              <a:defRPr/>
            </a:pPr>
            <a:r>
              <a:rPr kumimoji="0" sz="1600" b="1" i="1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1" i="1" u="none" strike="noStrike" kern="1200" cap="none" spc="1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50" b="0" i="1" u="none" strike="noStrike" kern="1200" cap="none" spc="147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→</a:t>
            </a:r>
            <a:r>
              <a:rPr kumimoji="0" sz="1650" b="0" i="0" u="none" strike="noStrike" kern="1200" cap="none" spc="147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	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Track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thickness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9085" marR="0" lvl="0" indent="-286385" algn="l" defTabSz="914400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9085" algn="l"/>
                <a:tab pos="299720" algn="l"/>
                <a:tab pos="927100" algn="l"/>
              </a:tabLst>
              <a:defRPr/>
            </a:pPr>
            <a:r>
              <a:rPr kumimoji="0" sz="1600" b="1" i="1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 </a:t>
            </a:r>
            <a:r>
              <a:rPr kumimoji="0" sz="1650" b="0" i="1" u="none" strike="noStrike" kern="1200" cap="none" spc="147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→</a:t>
            </a:r>
            <a:r>
              <a:rPr kumimoji="0" sz="1650" b="0" i="0" u="none" strike="noStrike" kern="1200" cap="none" spc="147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	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Number of</a:t>
            </a: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turns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88790" y="3852417"/>
            <a:ext cx="18046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Antenna</a:t>
            </a:r>
            <a:r>
              <a:rPr kumimoji="0" sz="1600" b="1" i="0" u="none" strike="noStrike" kern="1200" cap="none" spc="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geometry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3769740" y="1744981"/>
          <a:ext cx="5198110" cy="12349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0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9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9207">
                <a:tc>
                  <a:txBody>
                    <a:bodyPr/>
                    <a:lstStyle/>
                    <a:p>
                      <a:pPr marL="318135" indent="-286385">
                        <a:lnSpc>
                          <a:spcPts val="1914"/>
                        </a:lnSpc>
                        <a:spcBef>
                          <a:spcPts val="100"/>
                        </a:spcBef>
                        <a:buFont typeface="Arial"/>
                        <a:buChar char="•"/>
                        <a:tabLst>
                          <a:tab pos="318135" algn="l"/>
                          <a:tab pos="318770" algn="l"/>
                        </a:tabLst>
                      </a:pPr>
                      <a:r>
                        <a:rPr sz="1600" b="1" i="1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575" b="1" i="1" baseline="-21164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0</a:t>
                      </a:r>
                      <a:r>
                        <a:rPr sz="1575" b="1" i="1" spc="82" baseline="-21164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520" dirty="0">
                          <a:solidFill>
                            <a:srgbClr val="5F5F5F"/>
                          </a:solidFill>
                          <a:latin typeface="Wingdings"/>
                          <a:cs typeface="Wingdings"/>
                        </a:rPr>
                        <a:t>→</a:t>
                      </a:r>
                      <a:endParaRPr sz="1600">
                        <a:latin typeface="Wingdings"/>
                        <a:cs typeface="Wingdings"/>
                      </a:endParaRPr>
                    </a:p>
                  </a:txBody>
                  <a:tcPr marL="0" marR="0" marT="12700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914"/>
                        </a:lnSpc>
                        <a:spcBef>
                          <a:spcPts val="100"/>
                        </a:spcBef>
                      </a:pPr>
                      <a:r>
                        <a:rPr sz="1600" spc="-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Definition of the antenna diameter</a:t>
                      </a:r>
                      <a:r>
                        <a:rPr sz="1600" spc="4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(mm)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270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764"/>
                        </a:lnSpc>
                      </a:pPr>
                      <a:r>
                        <a:rPr sz="16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•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5766">
                <a:tc>
                  <a:txBody>
                    <a:bodyPr/>
                    <a:lstStyle/>
                    <a:p>
                      <a:pPr marL="318135" indent="-286385">
                        <a:lnSpc>
                          <a:spcPts val="1825"/>
                        </a:lnSpc>
                        <a:buFont typeface="Arial"/>
                        <a:buChar char="•"/>
                        <a:tabLst>
                          <a:tab pos="318135" algn="l"/>
                          <a:tab pos="318770" algn="l"/>
                        </a:tabLst>
                      </a:pPr>
                      <a:r>
                        <a:rPr sz="1600" b="1" i="1" spc="-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w</a:t>
                      </a:r>
                      <a:r>
                        <a:rPr sz="1600" b="1" i="1" spc="-7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990" dirty="0">
                          <a:solidFill>
                            <a:srgbClr val="5F5F5F"/>
                          </a:solidFill>
                          <a:latin typeface="Wingdings"/>
                          <a:cs typeface="Wingdings"/>
                        </a:rPr>
                        <a:t>→</a:t>
                      </a:r>
                      <a:endParaRPr sz="1600">
                        <a:latin typeface="Wingdings"/>
                        <a:cs typeface="Wingdings"/>
                      </a:endParaRPr>
                    </a:p>
                    <a:p>
                      <a:pPr marL="318135" indent="-28638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18135" algn="l"/>
                          <a:tab pos="318770" algn="l"/>
                        </a:tabLst>
                      </a:pPr>
                      <a:r>
                        <a:rPr sz="1600" b="1" i="1" spc="-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sz="1600" b="1" i="1" spc="-8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1270" dirty="0">
                          <a:solidFill>
                            <a:srgbClr val="5F5F5F"/>
                          </a:solidFill>
                          <a:latin typeface="Wingdings"/>
                          <a:cs typeface="Wingdings"/>
                        </a:rPr>
                        <a:t>→</a:t>
                      </a:r>
                      <a:endParaRPr sz="1600">
                        <a:latin typeface="Wingdings"/>
                        <a:cs typeface="Wingdings"/>
                      </a:endParaRPr>
                    </a:p>
                    <a:p>
                      <a:pPr marL="318135" indent="-28638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18135" algn="l"/>
                          <a:tab pos="318770" algn="l"/>
                        </a:tabLst>
                      </a:pPr>
                      <a:r>
                        <a:rPr sz="1600" b="1" i="1" spc="-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b="1" i="1" spc="-6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1525" dirty="0">
                          <a:solidFill>
                            <a:srgbClr val="5F5F5F"/>
                          </a:solidFill>
                          <a:latin typeface="Wingdings"/>
                          <a:cs typeface="Wingdings"/>
                        </a:rPr>
                        <a:t>→</a:t>
                      </a:r>
                      <a:endParaRPr sz="1600">
                        <a:latin typeface="Wingdings"/>
                        <a:cs typeface="Wingdings"/>
                      </a:endParaRPr>
                    </a:p>
                    <a:p>
                      <a:pPr marL="318135" indent="-286385">
                        <a:lnSpc>
                          <a:spcPts val="1839"/>
                        </a:lnSpc>
                        <a:buFont typeface="Arial"/>
                        <a:buChar char="•"/>
                        <a:tabLst>
                          <a:tab pos="318135" algn="l"/>
                          <a:tab pos="318770" algn="l"/>
                        </a:tabLst>
                      </a:pPr>
                      <a:r>
                        <a:rPr sz="1600" b="1" i="1" spc="-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600" b="1" i="1" spc="-9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1105" dirty="0">
                          <a:solidFill>
                            <a:srgbClr val="5F5F5F"/>
                          </a:solidFill>
                          <a:latin typeface="Wingdings"/>
                          <a:cs typeface="Wingdings"/>
                        </a:rPr>
                        <a:t>→</a:t>
                      </a:r>
                      <a:endParaRPr sz="1600">
                        <a:latin typeface="Wingdings"/>
                        <a:cs typeface="Wingding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825"/>
                        </a:lnSpc>
                      </a:pPr>
                      <a:r>
                        <a:rPr sz="1600" spc="-1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Track </a:t>
                      </a:r>
                      <a:r>
                        <a:rPr sz="1600" spc="-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width in</a:t>
                      </a:r>
                      <a:r>
                        <a:rPr sz="1600" spc="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mm,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75565" marR="1461770">
                        <a:lnSpc>
                          <a:spcPct val="100000"/>
                        </a:lnSpc>
                      </a:pPr>
                      <a:r>
                        <a:rPr sz="16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Gap </a:t>
                      </a:r>
                      <a:r>
                        <a:rPr sz="1600" spc="-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between tracks (mm),  </a:t>
                      </a:r>
                      <a:r>
                        <a:rPr sz="1600" spc="-1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Track</a:t>
                      </a:r>
                      <a:r>
                        <a:rPr sz="1600" spc="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thickness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75565">
                        <a:lnSpc>
                          <a:spcPts val="1839"/>
                        </a:lnSpc>
                      </a:pPr>
                      <a:r>
                        <a:rPr sz="1600" spc="-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Number of</a:t>
                      </a:r>
                      <a:r>
                        <a:rPr sz="1600" spc="2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turns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570"/>
                        </a:lnSpc>
                      </a:pPr>
                      <a:r>
                        <a:rPr sz="16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•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9040114" y="1202459"/>
            <a:ext cx="2343785" cy="1268095"/>
          </a:xfrm>
          <a:prstGeom prst="rect">
            <a:avLst/>
          </a:prstGeom>
        </p:spPr>
        <p:txBody>
          <a:bodyPr vert="horz" wrap="square" lIns="0" tIns="14541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Material</a:t>
            </a:r>
            <a:r>
              <a:rPr kumimoji="0" sz="1600" b="1" i="0" u="none" strike="noStrike" kern="1200" cap="none" spc="2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properties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09855" marR="5080" lvl="0" indent="0" algn="l" defTabSz="9144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1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ρ </a:t>
            </a:r>
            <a:r>
              <a:rPr kumimoji="0" sz="1600" b="0" i="0" u="none" strike="noStrike" kern="1200" cap="none" spc="153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→</a:t>
            </a:r>
            <a:r>
              <a:rPr kumimoji="0" sz="1600" b="0" i="0" u="none" strike="noStrike" kern="1200" cap="none" spc="8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Electric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conductivity  </a:t>
            </a:r>
            <a:r>
              <a:rPr kumimoji="0" sz="1600" b="1" i="1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ε</a:t>
            </a:r>
            <a:r>
              <a:rPr kumimoji="0" sz="1575" b="1" i="1" u="none" strike="noStrike" kern="1200" cap="none" spc="7" normalizeH="0" baseline="-21164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 </a:t>
            </a:r>
            <a:r>
              <a:rPr kumimoji="0" sz="1600" b="0" i="0" u="none" strike="noStrike" kern="1200" cap="none" spc="152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→</a:t>
            </a:r>
            <a:r>
              <a:rPr kumimoji="0" sz="1600" b="0" i="0" u="none" strike="noStrike" kern="1200" cap="none" spc="-114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Permittivity of </a:t>
            </a:r>
            <a:r>
              <a:rPr kumimoji="0" sz="1600" b="0" i="0" u="none" strike="noStrike" kern="1200" cap="none" spc="-229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card 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material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82640" y="105155"/>
            <a:ext cx="6295644" cy="65989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78358" y="303402"/>
            <a:ext cx="5099685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dirty="0">
                <a:solidFill>
                  <a:srgbClr val="707070"/>
                </a:solidFill>
              </a:rPr>
              <a:t>Coil design calculation</a:t>
            </a:r>
            <a:r>
              <a:rPr sz="2900" spc="-130" dirty="0">
                <a:solidFill>
                  <a:srgbClr val="707070"/>
                </a:solidFill>
              </a:rPr>
              <a:t> </a:t>
            </a:r>
            <a:r>
              <a:rPr sz="2900" dirty="0">
                <a:solidFill>
                  <a:srgbClr val="707070"/>
                </a:solidFill>
              </a:rPr>
              <a:t>sheet</a:t>
            </a:r>
            <a:endParaRPr sz="2900"/>
          </a:p>
        </p:txBody>
      </p:sp>
      <p:sp>
        <p:nvSpPr>
          <p:cNvPr id="10" name="object 10"/>
          <p:cNvSpPr txBox="1"/>
          <p:nvPr/>
        </p:nvSpPr>
        <p:spPr>
          <a:xfrm>
            <a:off x="340258" y="5601716"/>
            <a:ext cx="4013835" cy="889635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1300"/>
              </a:lnSpc>
              <a:spcBef>
                <a:spcPts val="25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Excel calculation sheet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tool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included in  </a:t>
            </a:r>
            <a:r>
              <a:rPr kumimoji="0" sz="1200" b="0" i="0" u="sng" strike="noStrike" kern="1200" cap="none" spc="-10" normalizeH="0" baseline="0" noProof="0" dirty="0">
                <a:ln>
                  <a:noFill/>
                </a:ln>
                <a:solidFill>
                  <a:srgbClr val="FFCF00"/>
                </a:solidFill>
                <a:effectLst/>
                <a:uLnTx/>
                <a:uFill>
                  <a:solidFill>
                    <a:srgbClr val="FFCF00"/>
                  </a:solidFill>
                </a:uFill>
                <a:latin typeface="Arial"/>
                <a:ea typeface="+mn-ea"/>
                <a:cs typeface="Arial"/>
                <a:hlinkClick r:id="rId4"/>
              </a:rPr>
              <a:t>https://www.nxp.com/docs/en/application-note/AN11276.zip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27305" marR="0" lvl="0" indent="0" algn="l" defTabSz="914400" rtl="0" eaLnBrk="1" fontAlgn="auto" latinLnBrk="0" hangingPunct="1">
              <a:lnSpc>
                <a:spcPct val="100000"/>
              </a:lnSpc>
              <a:spcBef>
                <a:spcPts val="9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16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883402" y="1317497"/>
            <a:ext cx="6296025" cy="935990"/>
          </a:xfrm>
          <a:custGeom>
            <a:avLst/>
            <a:gdLst/>
            <a:ahLst/>
            <a:cxnLst/>
            <a:rect l="l" t="t" r="r" b="b"/>
            <a:pathLst>
              <a:path w="6296025" h="935989">
                <a:moveTo>
                  <a:pt x="0" y="27559"/>
                </a:moveTo>
                <a:lnTo>
                  <a:pt x="2162" y="16823"/>
                </a:lnTo>
                <a:lnTo>
                  <a:pt x="8064" y="8064"/>
                </a:lnTo>
                <a:lnTo>
                  <a:pt x="16823" y="2162"/>
                </a:lnTo>
                <a:lnTo>
                  <a:pt x="27559" y="0"/>
                </a:lnTo>
                <a:lnTo>
                  <a:pt x="6268084" y="0"/>
                </a:lnTo>
                <a:lnTo>
                  <a:pt x="6278820" y="2162"/>
                </a:lnTo>
                <a:lnTo>
                  <a:pt x="6287579" y="8064"/>
                </a:lnTo>
                <a:lnTo>
                  <a:pt x="6293481" y="16823"/>
                </a:lnTo>
                <a:lnTo>
                  <a:pt x="6295644" y="27559"/>
                </a:lnTo>
                <a:lnTo>
                  <a:pt x="6295644" y="908176"/>
                </a:lnTo>
                <a:lnTo>
                  <a:pt x="6293481" y="918912"/>
                </a:lnTo>
                <a:lnTo>
                  <a:pt x="6287579" y="927671"/>
                </a:lnTo>
                <a:lnTo>
                  <a:pt x="6278820" y="933573"/>
                </a:lnTo>
                <a:lnTo>
                  <a:pt x="6268084" y="935736"/>
                </a:lnTo>
                <a:lnTo>
                  <a:pt x="27559" y="935736"/>
                </a:lnTo>
                <a:lnTo>
                  <a:pt x="16823" y="933573"/>
                </a:lnTo>
                <a:lnTo>
                  <a:pt x="8064" y="927671"/>
                </a:lnTo>
                <a:lnTo>
                  <a:pt x="2162" y="918912"/>
                </a:lnTo>
                <a:lnTo>
                  <a:pt x="0" y="908176"/>
                </a:lnTo>
                <a:lnTo>
                  <a:pt x="0" y="27559"/>
                </a:lnTo>
                <a:close/>
              </a:path>
            </a:pathLst>
          </a:custGeom>
          <a:ln w="38100">
            <a:solidFill>
              <a:srgbClr val="527E9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817364" y="1644395"/>
            <a:ext cx="1064895" cy="0"/>
          </a:xfrm>
          <a:custGeom>
            <a:avLst/>
            <a:gdLst/>
            <a:ahLst/>
            <a:cxnLst/>
            <a:rect l="l" t="t" r="r" b="b"/>
            <a:pathLst>
              <a:path w="1064895">
                <a:moveTo>
                  <a:pt x="0" y="0"/>
                </a:moveTo>
                <a:lnTo>
                  <a:pt x="1064514" y="0"/>
                </a:lnTo>
              </a:path>
            </a:pathLst>
          </a:custGeom>
          <a:ln w="12192">
            <a:solidFill>
              <a:srgbClr val="527E9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83402" y="2871977"/>
            <a:ext cx="6296025" cy="2152015"/>
          </a:xfrm>
          <a:custGeom>
            <a:avLst/>
            <a:gdLst/>
            <a:ahLst/>
            <a:cxnLst/>
            <a:rect l="l" t="t" r="r" b="b"/>
            <a:pathLst>
              <a:path w="6296025" h="2152015">
                <a:moveTo>
                  <a:pt x="0" y="63246"/>
                </a:moveTo>
                <a:lnTo>
                  <a:pt x="4970" y="38629"/>
                </a:lnTo>
                <a:lnTo>
                  <a:pt x="18526" y="18526"/>
                </a:lnTo>
                <a:lnTo>
                  <a:pt x="38629" y="4970"/>
                </a:lnTo>
                <a:lnTo>
                  <a:pt x="63246" y="0"/>
                </a:lnTo>
                <a:lnTo>
                  <a:pt x="6232398" y="0"/>
                </a:lnTo>
                <a:lnTo>
                  <a:pt x="6257014" y="4970"/>
                </a:lnTo>
                <a:lnTo>
                  <a:pt x="6277117" y="18526"/>
                </a:lnTo>
                <a:lnTo>
                  <a:pt x="6290673" y="38629"/>
                </a:lnTo>
                <a:lnTo>
                  <a:pt x="6295644" y="63246"/>
                </a:lnTo>
                <a:lnTo>
                  <a:pt x="6295644" y="2088642"/>
                </a:lnTo>
                <a:lnTo>
                  <a:pt x="6290673" y="2113258"/>
                </a:lnTo>
                <a:lnTo>
                  <a:pt x="6277117" y="2133361"/>
                </a:lnTo>
                <a:lnTo>
                  <a:pt x="6257014" y="2146917"/>
                </a:lnTo>
                <a:lnTo>
                  <a:pt x="6232398" y="2151888"/>
                </a:lnTo>
                <a:lnTo>
                  <a:pt x="63246" y="2151888"/>
                </a:lnTo>
                <a:lnTo>
                  <a:pt x="38629" y="2146917"/>
                </a:lnTo>
                <a:lnTo>
                  <a:pt x="18526" y="2133361"/>
                </a:lnTo>
                <a:lnTo>
                  <a:pt x="4970" y="2113258"/>
                </a:lnTo>
                <a:lnTo>
                  <a:pt x="0" y="2088642"/>
                </a:lnTo>
                <a:lnTo>
                  <a:pt x="0" y="63246"/>
                </a:lnTo>
                <a:close/>
              </a:path>
            </a:pathLst>
          </a:custGeom>
          <a:ln w="38100">
            <a:solidFill>
              <a:srgbClr val="527E9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17364" y="2017776"/>
            <a:ext cx="1064895" cy="1213485"/>
          </a:xfrm>
          <a:custGeom>
            <a:avLst/>
            <a:gdLst/>
            <a:ahLst/>
            <a:cxnLst/>
            <a:rect l="l" t="t" r="r" b="b"/>
            <a:pathLst>
              <a:path w="1064895" h="1213485">
                <a:moveTo>
                  <a:pt x="0" y="0"/>
                </a:moveTo>
                <a:lnTo>
                  <a:pt x="1064514" y="1212977"/>
                </a:lnTo>
              </a:path>
            </a:pathLst>
          </a:custGeom>
          <a:ln w="12192">
            <a:solidFill>
              <a:srgbClr val="527E9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8358" y="1264361"/>
            <a:ext cx="4540885" cy="37826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231140" lvl="0" indent="-286385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This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coil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design guide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calculation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sheet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uses  antenna dimensions and estimates the  antenna equivalent inductance.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>
                <a:srgbClr val="5F5F5F"/>
              </a:buClr>
              <a:buSzTx/>
              <a:buFont typeface="Arial"/>
              <a:buChar char="•"/>
              <a:tabLst/>
              <a:defRPr/>
            </a:pP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299085" marR="306705" lvl="0" indent="-28638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following steps are a reliable method to  design and fine tune a custom antenna</a:t>
            </a:r>
            <a:r>
              <a:rPr kumimoji="0" sz="1600" b="0" i="0" u="none" strike="noStrike" kern="1200" cap="none" spc="4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coil: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56285" marR="0" lvl="1" indent="-28638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756285" algn="l"/>
                <a:tab pos="7569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Estimation of the electrical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parameters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56285" marR="0" lvl="1" indent="-28638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756285" algn="l"/>
                <a:tab pos="7569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Definition of the target</a:t>
            </a:r>
            <a:r>
              <a:rPr kumimoji="0" sz="1600" b="0" i="0" u="none" strike="noStrike" kern="1200" cap="none" spc="4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inductance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56285" marR="0" lvl="1" indent="-28638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756285" algn="l"/>
                <a:tab pos="7569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Definition of the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dimensions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56285" marR="0" lvl="1" indent="-286385" algn="l" defTabSz="914400" rtl="0" eaLnBrk="1" fontAlgn="auto" latinLnBrk="0" hangingPunct="1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756285" algn="l"/>
                <a:tab pos="7569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Definition of the matrix</a:t>
            </a:r>
            <a:r>
              <a:rPr kumimoji="0" sz="1600" b="0" i="0" u="none" strike="noStrike" kern="1200" cap="none" spc="3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run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56285" marR="0" lvl="1" indent="-28638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756285" algn="l"/>
                <a:tab pos="7569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Production of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samples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56285" marR="0" lvl="1" indent="-28638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756285" algn="l"/>
                <a:tab pos="7569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Selection of the best coil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parameters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56285" marR="0" lvl="1" indent="-28638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756285" algn="l"/>
                <a:tab pos="7569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Definition of second matrix run (if</a:t>
            </a:r>
            <a:r>
              <a:rPr kumimoji="0" sz="1600" b="0" i="0" u="none" strike="noStrike" kern="1200" cap="none" spc="5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needed)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198" y="6296300"/>
            <a:ext cx="182880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17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5392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422892" y="5836920"/>
            <a:ext cx="2769107" cy="854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207495" y="6083808"/>
            <a:ext cx="215265" cy="403860"/>
          </a:xfrm>
          <a:custGeom>
            <a:avLst/>
            <a:gdLst/>
            <a:ahLst/>
            <a:cxnLst/>
            <a:rect l="l" t="t" r="r" b="b"/>
            <a:pathLst>
              <a:path w="215265" h="403860">
                <a:moveTo>
                  <a:pt x="22986" y="0"/>
                </a:moveTo>
                <a:lnTo>
                  <a:pt x="0" y="0"/>
                </a:lnTo>
                <a:lnTo>
                  <a:pt x="0" y="403859"/>
                </a:lnTo>
                <a:lnTo>
                  <a:pt x="22986" y="403859"/>
                </a:lnTo>
                <a:lnTo>
                  <a:pt x="107442" y="269430"/>
                </a:lnTo>
                <a:lnTo>
                  <a:pt x="213740" y="269430"/>
                </a:lnTo>
                <a:lnTo>
                  <a:pt x="213740" y="134429"/>
                </a:lnTo>
                <a:lnTo>
                  <a:pt x="107442" y="134429"/>
                </a:lnTo>
                <a:lnTo>
                  <a:pt x="22986" y="0"/>
                </a:lnTo>
                <a:close/>
              </a:path>
              <a:path w="215265" h="403860">
                <a:moveTo>
                  <a:pt x="213740" y="269430"/>
                </a:moveTo>
                <a:lnTo>
                  <a:pt x="107442" y="269430"/>
                </a:lnTo>
                <a:lnTo>
                  <a:pt x="190880" y="403859"/>
                </a:lnTo>
                <a:lnTo>
                  <a:pt x="214883" y="403859"/>
                </a:lnTo>
                <a:lnTo>
                  <a:pt x="213740" y="403301"/>
                </a:lnTo>
                <a:lnTo>
                  <a:pt x="213740" y="269430"/>
                </a:lnTo>
                <a:close/>
              </a:path>
              <a:path w="215265" h="403860">
                <a:moveTo>
                  <a:pt x="213740" y="0"/>
                </a:moveTo>
                <a:lnTo>
                  <a:pt x="190880" y="0"/>
                </a:lnTo>
                <a:lnTo>
                  <a:pt x="107442" y="134429"/>
                </a:lnTo>
                <a:lnTo>
                  <a:pt x="213740" y="134429"/>
                </a:lnTo>
                <a:lnTo>
                  <a:pt x="21374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084052" y="6083808"/>
            <a:ext cx="123825" cy="403860"/>
          </a:xfrm>
          <a:custGeom>
            <a:avLst/>
            <a:gdLst/>
            <a:ahLst/>
            <a:cxnLst/>
            <a:rect l="l" t="t" r="r" b="b"/>
            <a:pathLst>
              <a:path w="123825" h="403860">
                <a:moveTo>
                  <a:pt x="123444" y="201371"/>
                </a:moveTo>
                <a:lnTo>
                  <a:pt x="0" y="403859"/>
                </a:lnTo>
                <a:lnTo>
                  <a:pt x="123444" y="403859"/>
                </a:lnTo>
                <a:lnTo>
                  <a:pt x="123444" y="201371"/>
                </a:lnTo>
                <a:close/>
              </a:path>
              <a:path w="123825" h="403860">
                <a:moveTo>
                  <a:pt x="123444" y="0"/>
                </a:moveTo>
                <a:lnTo>
                  <a:pt x="0" y="0"/>
                </a:lnTo>
                <a:lnTo>
                  <a:pt x="123444" y="201371"/>
                </a:lnTo>
                <a:lnTo>
                  <a:pt x="123444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422380" y="6083808"/>
            <a:ext cx="123825" cy="403860"/>
          </a:xfrm>
          <a:custGeom>
            <a:avLst/>
            <a:gdLst/>
            <a:ahLst/>
            <a:cxnLst/>
            <a:rect l="l" t="t" r="r" b="b"/>
            <a:pathLst>
              <a:path w="123825" h="403860">
                <a:moveTo>
                  <a:pt x="123444" y="0"/>
                </a:moveTo>
                <a:lnTo>
                  <a:pt x="0" y="0"/>
                </a:lnTo>
                <a:lnTo>
                  <a:pt x="0" y="403301"/>
                </a:lnTo>
                <a:lnTo>
                  <a:pt x="1143" y="403859"/>
                </a:lnTo>
                <a:lnTo>
                  <a:pt x="123444" y="403859"/>
                </a:lnTo>
                <a:lnTo>
                  <a:pt x="1143" y="201371"/>
                </a:lnTo>
                <a:lnTo>
                  <a:pt x="123444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422380" y="6083808"/>
            <a:ext cx="449580" cy="403860"/>
          </a:xfrm>
          <a:custGeom>
            <a:avLst/>
            <a:gdLst/>
            <a:ahLst/>
            <a:cxnLst/>
            <a:rect l="l" t="t" r="r" b="b"/>
            <a:pathLst>
              <a:path w="449579" h="403860">
                <a:moveTo>
                  <a:pt x="302387" y="0"/>
                </a:moveTo>
                <a:lnTo>
                  <a:pt x="123698" y="0"/>
                </a:lnTo>
                <a:lnTo>
                  <a:pt x="0" y="201371"/>
                </a:lnTo>
                <a:lnTo>
                  <a:pt x="123698" y="403859"/>
                </a:lnTo>
                <a:lnTo>
                  <a:pt x="123698" y="314604"/>
                </a:lnTo>
                <a:lnTo>
                  <a:pt x="334264" y="314604"/>
                </a:lnTo>
                <a:lnTo>
                  <a:pt x="376809" y="307911"/>
                </a:lnTo>
                <a:lnTo>
                  <a:pt x="419862" y="278904"/>
                </a:lnTo>
                <a:lnTo>
                  <a:pt x="442849" y="234835"/>
                </a:lnTo>
                <a:lnTo>
                  <a:pt x="447598" y="213639"/>
                </a:lnTo>
                <a:lnTo>
                  <a:pt x="123698" y="213639"/>
                </a:lnTo>
                <a:lnTo>
                  <a:pt x="123698" y="99847"/>
                </a:lnTo>
                <a:lnTo>
                  <a:pt x="446658" y="99847"/>
                </a:lnTo>
                <a:lnTo>
                  <a:pt x="442849" y="83108"/>
                </a:lnTo>
                <a:lnTo>
                  <a:pt x="419862" y="39052"/>
                </a:lnTo>
                <a:lnTo>
                  <a:pt x="375158" y="10045"/>
                </a:lnTo>
                <a:lnTo>
                  <a:pt x="329819" y="1117"/>
                </a:lnTo>
                <a:lnTo>
                  <a:pt x="302387" y="0"/>
                </a:lnTo>
                <a:close/>
              </a:path>
              <a:path w="449579" h="403860">
                <a:moveTo>
                  <a:pt x="446658" y="99847"/>
                </a:moveTo>
                <a:lnTo>
                  <a:pt x="282194" y="99847"/>
                </a:lnTo>
                <a:lnTo>
                  <a:pt x="298450" y="101523"/>
                </a:lnTo>
                <a:lnTo>
                  <a:pt x="312420" y="104863"/>
                </a:lnTo>
                <a:lnTo>
                  <a:pt x="321310" y="111556"/>
                </a:lnTo>
                <a:lnTo>
                  <a:pt x="328041" y="119926"/>
                </a:lnTo>
                <a:lnTo>
                  <a:pt x="331470" y="129971"/>
                </a:lnTo>
                <a:lnTo>
                  <a:pt x="333628" y="142798"/>
                </a:lnTo>
                <a:lnTo>
                  <a:pt x="333628" y="162877"/>
                </a:lnTo>
                <a:lnTo>
                  <a:pt x="320801" y="201371"/>
                </a:lnTo>
                <a:lnTo>
                  <a:pt x="292862" y="213639"/>
                </a:lnTo>
                <a:lnTo>
                  <a:pt x="447598" y="213639"/>
                </a:lnTo>
                <a:lnTo>
                  <a:pt x="449579" y="201371"/>
                </a:lnTo>
                <a:lnTo>
                  <a:pt x="449579" y="118821"/>
                </a:lnTo>
                <a:lnTo>
                  <a:pt x="446786" y="100406"/>
                </a:lnTo>
                <a:lnTo>
                  <a:pt x="446658" y="99847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47247" y="6083808"/>
            <a:ext cx="460375" cy="403860"/>
          </a:xfrm>
          <a:custGeom>
            <a:avLst/>
            <a:gdLst/>
            <a:ahLst/>
            <a:cxnLst/>
            <a:rect l="l" t="t" r="r" b="b"/>
            <a:pathLst>
              <a:path w="460375" h="403860">
                <a:moveTo>
                  <a:pt x="124713" y="0"/>
                </a:moveTo>
                <a:lnTo>
                  <a:pt x="0" y="0"/>
                </a:lnTo>
                <a:lnTo>
                  <a:pt x="0" y="403859"/>
                </a:lnTo>
                <a:lnTo>
                  <a:pt x="124713" y="403859"/>
                </a:lnTo>
                <a:lnTo>
                  <a:pt x="124713" y="160096"/>
                </a:lnTo>
                <a:lnTo>
                  <a:pt x="263189" y="160096"/>
                </a:lnTo>
                <a:lnTo>
                  <a:pt x="124713" y="0"/>
                </a:lnTo>
                <a:close/>
              </a:path>
              <a:path w="460375" h="403860">
                <a:moveTo>
                  <a:pt x="263189" y="160096"/>
                </a:moveTo>
                <a:lnTo>
                  <a:pt x="124713" y="160096"/>
                </a:lnTo>
                <a:lnTo>
                  <a:pt x="336042" y="403859"/>
                </a:lnTo>
                <a:lnTo>
                  <a:pt x="433901" y="244322"/>
                </a:lnTo>
                <a:lnTo>
                  <a:pt x="336042" y="244322"/>
                </a:lnTo>
                <a:lnTo>
                  <a:pt x="263189" y="160096"/>
                </a:lnTo>
                <a:close/>
              </a:path>
              <a:path w="460375" h="403860">
                <a:moveTo>
                  <a:pt x="336042" y="0"/>
                </a:moveTo>
                <a:lnTo>
                  <a:pt x="336042" y="244322"/>
                </a:lnTo>
                <a:lnTo>
                  <a:pt x="433901" y="244322"/>
                </a:lnTo>
                <a:lnTo>
                  <a:pt x="460248" y="201371"/>
                </a:lnTo>
                <a:lnTo>
                  <a:pt x="336042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254048" y="2958160"/>
            <a:ext cx="98774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Measure </a:t>
            </a:r>
            <a:r>
              <a:rPr spc="-5" dirty="0"/>
              <a:t>the </a:t>
            </a:r>
            <a:r>
              <a:rPr dirty="0"/>
              <a:t>antenna </a:t>
            </a:r>
            <a:r>
              <a:rPr spc="-5" dirty="0"/>
              <a:t>coil</a:t>
            </a:r>
            <a:r>
              <a:rPr spc="-25" dirty="0"/>
              <a:t> </a:t>
            </a:r>
            <a:r>
              <a:rPr dirty="0"/>
              <a:t>parameters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498" y="6268008"/>
            <a:ext cx="208279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18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78358" y="303402"/>
            <a:ext cx="6859905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dirty="0">
                <a:solidFill>
                  <a:srgbClr val="707070"/>
                </a:solidFill>
              </a:rPr>
              <a:t>Measuring the antenna coil</a:t>
            </a:r>
            <a:r>
              <a:rPr sz="2900" spc="-140" dirty="0">
                <a:solidFill>
                  <a:srgbClr val="707070"/>
                </a:solidFill>
              </a:rPr>
              <a:t> </a:t>
            </a:r>
            <a:r>
              <a:rPr sz="2900" dirty="0">
                <a:solidFill>
                  <a:srgbClr val="707070"/>
                </a:solidFill>
              </a:rPr>
              <a:t>parameters</a:t>
            </a:r>
            <a:endParaRPr sz="2900"/>
          </a:p>
        </p:txBody>
      </p:sp>
      <p:sp>
        <p:nvSpPr>
          <p:cNvPr id="10" name="object 10"/>
          <p:cNvSpPr/>
          <p:nvPr/>
        </p:nvSpPr>
        <p:spPr>
          <a:xfrm>
            <a:off x="8404859" y="3624619"/>
            <a:ext cx="1725637" cy="17118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798052" y="2354592"/>
            <a:ext cx="562355" cy="10302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823959" y="2380488"/>
            <a:ext cx="460375" cy="928369"/>
          </a:xfrm>
          <a:custGeom>
            <a:avLst/>
            <a:gdLst/>
            <a:ahLst/>
            <a:cxnLst/>
            <a:rect l="l" t="t" r="r" b="b"/>
            <a:pathLst>
              <a:path w="460375" h="928370">
                <a:moveTo>
                  <a:pt x="460248" y="556513"/>
                </a:moveTo>
                <a:lnTo>
                  <a:pt x="0" y="556513"/>
                </a:lnTo>
                <a:lnTo>
                  <a:pt x="230124" y="928115"/>
                </a:lnTo>
                <a:lnTo>
                  <a:pt x="460248" y="556513"/>
                </a:lnTo>
                <a:close/>
              </a:path>
              <a:path w="460375" h="928370">
                <a:moveTo>
                  <a:pt x="363474" y="0"/>
                </a:moveTo>
                <a:lnTo>
                  <a:pt x="96774" y="0"/>
                </a:lnTo>
                <a:lnTo>
                  <a:pt x="96774" y="556513"/>
                </a:lnTo>
                <a:lnTo>
                  <a:pt x="363474" y="556513"/>
                </a:lnTo>
                <a:lnTo>
                  <a:pt x="363474" y="0"/>
                </a:lnTo>
                <a:close/>
              </a:path>
            </a:pathLst>
          </a:custGeom>
          <a:solidFill>
            <a:srgbClr val="7AB0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8358" y="1337564"/>
            <a:ext cx="5818505" cy="289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5745" marR="5080" lvl="0" indent="-23304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Pct val="80555"/>
              <a:buFontTx/>
              <a:buChar char="•"/>
              <a:tabLst>
                <a:tab pos="245745" algn="l"/>
                <a:tab pos="246379" algn="l"/>
              </a:tabLst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antenna loop has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 connected to a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network  analyzer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measure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antenna equivalent circuit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(R</a:t>
            </a:r>
            <a:r>
              <a:rPr kumimoji="0" sz="1800" b="0" i="0" u="none" strike="noStrike" kern="1200" cap="none" spc="0" normalizeH="0" baseline="-20833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1800" b="0" i="0" u="none" strike="noStrike" kern="1200" cap="none" spc="-7" normalizeH="0" baseline="-20833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C</a:t>
            </a:r>
            <a:r>
              <a:rPr kumimoji="0" sz="1800" b="0" i="0" u="none" strike="noStrike" kern="1200" cap="none" spc="-7" normalizeH="0" baseline="-20833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45745" marR="0" lvl="0" indent="-233045" algn="l" defTabSz="914400" rtl="0" eaLnBrk="1" fontAlgn="auto" latinLnBrk="0" hangingPunct="1">
              <a:lnSpc>
                <a:spcPct val="100000"/>
              </a:lnSpc>
              <a:spcBef>
                <a:spcPts val="1295"/>
              </a:spcBef>
              <a:spcAft>
                <a:spcPts val="0"/>
              </a:spcAft>
              <a:buClrTx/>
              <a:buSzPct val="80555"/>
              <a:buFontTx/>
              <a:buChar char="•"/>
              <a:tabLst>
                <a:tab pos="245745" algn="l"/>
                <a:tab pos="246379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Before each measurement,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network analyzer</a:t>
            </a:r>
            <a:r>
              <a:rPr kumimoji="0" sz="1800" b="0" i="0" u="none" strike="noStrike" kern="1200" cap="none" spc="1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must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4574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 calibrated (open, short and load</a:t>
            </a:r>
            <a:r>
              <a:rPr kumimoji="0" sz="1800" b="0" i="0" u="none" strike="noStrike" kern="1200" cap="none" spc="6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compensation).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14655" marR="0" lvl="1" indent="-168910" algn="l" defTabSz="914400" rtl="0" eaLnBrk="1" fontAlgn="auto" latinLnBrk="0" hangingPunct="1">
              <a:lnSpc>
                <a:spcPct val="100000"/>
              </a:lnSpc>
              <a:spcBef>
                <a:spcPts val="705"/>
              </a:spcBef>
              <a:spcAft>
                <a:spcPts val="0"/>
              </a:spcAft>
              <a:buClrTx/>
              <a:buSzPct val="78125"/>
              <a:buFontTx/>
              <a:buChar char="−"/>
              <a:tabLst>
                <a:tab pos="41529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Settings: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S11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14655" marR="0" lvl="1" indent="-168910" algn="l" defTabSz="914400" rtl="0" eaLnBrk="1" fontAlgn="auto" latinLnBrk="0" hangingPunct="1">
              <a:lnSpc>
                <a:spcPct val="100000"/>
              </a:lnSpc>
              <a:spcBef>
                <a:spcPts val="710"/>
              </a:spcBef>
              <a:spcAft>
                <a:spcPts val="0"/>
              </a:spcAft>
              <a:buClrTx/>
              <a:buSzPct val="78125"/>
              <a:buFontTx/>
              <a:buChar char="−"/>
              <a:tabLst>
                <a:tab pos="41529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Chart: Smith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Z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14655" marR="0" lvl="1" indent="-168910" algn="l" defTabSz="914400" rtl="0" eaLnBrk="1" fontAlgn="auto" latinLnBrk="0" hangingPunct="1">
              <a:lnSpc>
                <a:spcPct val="100000"/>
              </a:lnSpc>
              <a:spcBef>
                <a:spcPts val="695"/>
              </a:spcBef>
              <a:spcAft>
                <a:spcPts val="0"/>
              </a:spcAft>
              <a:buClrTx/>
              <a:buSzPct val="78125"/>
              <a:buFontTx/>
              <a:buChar char="−"/>
              <a:tabLst>
                <a:tab pos="41529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Start frequency: 1</a:t>
            </a:r>
            <a:r>
              <a:rPr kumimoji="0" sz="1600" b="0" i="0" u="none" strike="noStrike" kern="1200" cap="none" spc="6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MHz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14655" marR="0" lvl="1" indent="-16891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78125"/>
              <a:buFontTx/>
              <a:buChar char="−"/>
              <a:tabLst>
                <a:tab pos="41529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Stop frequency: Above self-resonant</a:t>
            </a:r>
            <a:r>
              <a:rPr kumimoji="0" sz="1600" b="0" i="0" u="none" strike="noStrike" kern="1200" cap="none" spc="6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frequency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1500" y="4943855"/>
            <a:ext cx="5803900" cy="942340"/>
          </a:xfrm>
          <a:prstGeom prst="rect">
            <a:avLst/>
          </a:prstGeom>
          <a:solidFill>
            <a:srgbClr val="E4EEF8"/>
          </a:solidFill>
          <a:ln w="12192">
            <a:solidFill>
              <a:srgbClr val="F1F1F1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marL="130175" marR="201930" lvl="0" indent="0" algn="l" defTabSz="914400" rtl="0" eaLnBrk="1" fontAlgn="auto" latinLnBrk="0" hangingPunct="1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Note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The antenna has to be at the final mounting position to  consider all parasitic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effects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like metal influence on quality 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factor,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inductance and additional</a:t>
            </a: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capacitance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217911" y="2342514"/>
            <a:ext cx="164020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High-end 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or</a:t>
            </a:r>
            <a:r>
              <a:rPr kumimoji="0" sz="1400" b="0" i="0" u="none" strike="noStrike" kern="1200" cap="none" spc="-18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Low-end  </a:t>
            </a: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network 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analyzer  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(e.g., 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miniVNA</a:t>
            </a:r>
            <a:r>
              <a:rPr kumimoji="0" sz="1400" b="0" i="0" u="none" strike="noStrike" kern="1200" cap="none" spc="-15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PRO)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620761" y="5486501"/>
            <a:ext cx="286766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2669" marR="5080" lvl="0" indent="-10306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Fig. 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Antenna 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series 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equivalent</a:t>
            </a:r>
            <a:r>
              <a:rPr kumimoji="0" sz="1400" b="0" i="0" u="none" strike="noStrike" kern="1200" cap="none" spc="-22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circuit  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(C</a:t>
            </a:r>
            <a:r>
              <a:rPr kumimoji="0" sz="1350" b="0" i="0" u="none" strike="noStrike" kern="1200" cap="none" spc="-89" normalizeH="0" baseline="-21604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, L</a:t>
            </a:r>
            <a:r>
              <a:rPr kumimoji="0" sz="1350" b="0" i="0" u="none" strike="noStrike" kern="1200" cap="none" spc="-89" normalizeH="0" baseline="-21604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,</a:t>
            </a:r>
            <a:r>
              <a:rPr kumimoji="0" sz="1400" b="0" i="0" u="none" strike="noStrike" kern="1200" cap="none" spc="-19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R</a:t>
            </a:r>
            <a:r>
              <a:rPr kumimoji="0" sz="1350" b="0" i="0" u="none" strike="noStrike" kern="1200" cap="none" spc="0" normalizeH="0" baseline="-21604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238488" y="888491"/>
            <a:ext cx="2671572" cy="13014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683625" y="800747"/>
            <a:ext cx="864057" cy="140079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95819" y="2338078"/>
            <a:ext cx="1132840" cy="4629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735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NTAG 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I</a:t>
            </a:r>
            <a:r>
              <a:rPr kumimoji="0" sz="1350" b="0" i="0" u="none" strike="noStrike" kern="1200" cap="none" spc="-75" normalizeH="0" baseline="24691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2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</a:t>
            </a:r>
            <a:r>
              <a:rPr kumimoji="0" sz="1400" b="0" i="0" u="none" strike="noStrike" kern="1200" cap="none" spc="-229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50" b="0" i="1" u="none" strike="noStrike" kern="1200" cap="none" spc="-3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</a:t>
            </a:r>
            <a:endParaRPr kumimoji="0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635" marR="0" lvl="0" indent="0" algn="ctr" defTabSz="914400" rtl="0" eaLnBrk="1" fontAlgn="auto" latinLnBrk="0" hangingPunct="1">
              <a:lnSpc>
                <a:spcPts val="16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Antenna</a:t>
            </a:r>
            <a:r>
              <a:rPr kumimoji="0" sz="1400" b="0" i="0" u="none" strike="noStrike" kern="1200" cap="none" spc="-18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coil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931152" y="970788"/>
            <a:ext cx="1761744" cy="9875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198" y="6296300"/>
            <a:ext cx="182880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19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5392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422892" y="5836920"/>
            <a:ext cx="2769107" cy="854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207495" y="6083808"/>
            <a:ext cx="215265" cy="403860"/>
          </a:xfrm>
          <a:custGeom>
            <a:avLst/>
            <a:gdLst/>
            <a:ahLst/>
            <a:cxnLst/>
            <a:rect l="l" t="t" r="r" b="b"/>
            <a:pathLst>
              <a:path w="215265" h="403860">
                <a:moveTo>
                  <a:pt x="22986" y="0"/>
                </a:moveTo>
                <a:lnTo>
                  <a:pt x="0" y="0"/>
                </a:lnTo>
                <a:lnTo>
                  <a:pt x="0" y="403859"/>
                </a:lnTo>
                <a:lnTo>
                  <a:pt x="22986" y="403859"/>
                </a:lnTo>
                <a:lnTo>
                  <a:pt x="107442" y="269430"/>
                </a:lnTo>
                <a:lnTo>
                  <a:pt x="213740" y="269430"/>
                </a:lnTo>
                <a:lnTo>
                  <a:pt x="213740" y="134429"/>
                </a:lnTo>
                <a:lnTo>
                  <a:pt x="107442" y="134429"/>
                </a:lnTo>
                <a:lnTo>
                  <a:pt x="22986" y="0"/>
                </a:lnTo>
                <a:close/>
              </a:path>
              <a:path w="215265" h="403860">
                <a:moveTo>
                  <a:pt x="213740" y="269430"/>
                </a:moveTo>
                <a:lnTo>
                  <a:pt x="107442" y="269430"/>
                </a:lnTo>
                <a:lnTo>
                  <a:pt x="190880" y="403859"/>
                </a:lnTo>
                <a:lnTo>
                  <a:pt x="214883" y="403859"/>
                </a:lnTo>
                <a:lnTo>
                  <a:pt x="213740" y="403301"/>
                </a:lnTo>
                <a:lnTo>
                  <a:pt x="213740" y="269430"/>
                </a:lnTo>
                <a:close/>
              </a:path>
              <a:path w="215265" h="403860">
                <a:moveTo>
                  <a:pt x="213740" y="0"/>
                </a:moveTo>
                <a:lnTo>
                  <a:pt x="190880" y="0"/>
                </a:lnTo>
                <a:lnTo>
                  <a:pt x="107442" y="134429"/>
                </a:lnTo>
                <a:lnTo>
                  <a:pt x="213740" y="134429"/>
                </a:lnTo>
                <a:lnTo>
                  <a:pt x="21374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084052" y="6083808"/>
            <a:ext cx="123825" cy="403860"/>
          </a:xfrm>
          <a:custGeom>
            <a:avLst/>
            <a:gdLst/>
            <a:ahLst/>
            <a:cxnLst/>
            <a:rect l="l" t="t" r="r" b="b"/>
            <a:pathLst>
              <a:path w="123825" h="403860">
                <a:moveTo>
                  <a:pt x="123444" y="201371"/>
                </a:moveTo>
                <a:lnTo>
                  <a:pt x="0" y="403859"/>
                </a:lnTo>
                <a:lnTo>
                  <a:pt x="123444" y="403859"/>
                </a:lnTo>
                <a:lnTo>
                  <a:pt x="123444" y="201371"/>
                </a:lnTo>
                <a:close/>
              </a:path>
              <a:path w="123825" h="403860">
                <a:moveTo>
                  <a:pt x="123444" y="0"/>
                </a:moveTo>
                <a:lnTo>
                  <a:pt x="0" y="0"/>
                </a:lnTo>
                <a:lnTo>
                  <a:pt x="123444" y="201371"/>
                </a:lnTo>
                <a:lnTo>
                  <a:pt x="123444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422380" y="6083808"/>
            <a:ext cx="123825" cy="403860"/>
          </a:xfrm>
          <a:custGeom>
            <a:avLst/>
            <a:gdLst/>
            <a:ahLst/>
            <a:cxnLst/>
            <a:rect l="l" t="t" r="r" b="b"/>
            <a:pathLst>
              <a:path w="123825" h="403860">
                <a:moveTo>
                  <a:pt x="123444" y="0"/>
                </a:moveTo>
                <a:lnTo>
                  <a:pt x="0" y="0"/>
                </a:lnTo>
                <a:lnTo>
                  <a:pt x="0" y="403301"/>
                </a:lnTo>
                <a:lnTo>
                  <a:pt x="1143" y="403859"/>
                </a:lnTo>
                <a:lnTo>
                  <a:pt x="123444" y="403859"/>
                </a:lnTo>
                <a:lnTo>
                  <a:pt x="1143" y="201371"/>
                </a:lnTo>
                <a:lnTo>
                  <a:pt x="123444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422380" y="6083808"/>
            <a:ext cx="449580" cy="403860"/>
          </a:xfrm>
          <a:custGeom>
            <a:avLst/>
            <a:gdLst/>
            <a:ahLst/>
            <a:cxnLst/>
            <a:rect l="l" t="t" r="r" b="b"/>
            <a:pathLst>
              <a:path w="449579" h="403860">
                <a:moveTo>
                  <a:pt x="302387" y="0"/>
                </a:moveTo>
                <a:lnTo>
                  <a:pt x="123698" y="0"/>
                </a:lnTo>
                <a:lnTo>
                  <a:pt x="0" y="201371"/>
                </a:lnTo>
                <a:lnTo>
                  <a:pt x="123698" y="403859"/>
                </a:lnTo>
                <a:lnTo>
                  <a:pt x="123698" y="314604"/>
                </a:lnTo>
                <a:lnTo>
                  <a:pt x="334264" y="314604"/>
                </a:lnTo>
                <a:lnTo>
                  <a:pt x="376809" y="307911"/>
                </a:lnTo>
                <a:lnTo>
                  <a:pt x="419862" y="278904"/>
                </a:lnTo>
                <a:lnTo>
                  <a:pt x="442849" y="234835"/>
                </a:lnTo>
                <a:lnTo>
                  <a:pt x="447598" y="213639"/>
                </a:lnTo>
                <a:lnTo>
                  <a:pt x="123698" y="213639"/>
                </a:lnTo>
                <a:lnTo>
                  <a:pt x="123698" y="99847"/>
                </a:lnTo>
                <a:lnTo>
                  <a:pt x="446658" y="99847"/>
                </a:lnTo>
                <a:lnTo>
                  <a:pt x="442849" y="83108"/>
                </a:lnTo>
                <a:lnTo>
                  <a:pt x="419862" y="39052"/>
                </a:lnTo>
                <a:lnTo>
                  <a:pt x="375158" y="10045"/>
                </a:lnTo>
                <a:lnTo>
                  <a:pt x="329819" y="1117"/>
                </a:lnTo>
                <a:lnTo>
                  <a:pt x="302387" y="0"/>
                </a:lnTo>
                <a:close/>
              </a:path>
              <a:path w="449579" h="403860">
                <a:moveTo>
                  <a:pt x="446658" y="99847"/>
                </a:moveTo>
                <a:lnTo>
                  <a:pt x="282194" y="99847"/>
                </a:lnTo>
                <a:lnTo>
                  <a:pt x="298450" y="101523"/>
                </a:lnTo>
                <a:lnTo>
                  <a:pt x="312420" y="104863"/>
                </a:lnTo>
                <a:lnTo>
                  <a:pt x="321310" y="111556"/>
                </a:lnTo>
                <a:lnTo>
                  <a:pt x="328041" y="119926"/>
                </a:lnTo>
                <a:lnTo>
                  <a:pt x="331470" y="129971"/>
                </a:lnTo>
                <a:lnTo>
                  <a:pt x="333628" y="142798"/>
                </a:lnTo>
                <a:lnTo>
                  <a:pt x="333628" y="162877"/>
                </a:lnTo>
                <a:lnTo>
                  <a:pt x="320801" y="201371"/>
                </a:lnTo>
                <a:lnTo>
                  <a:pt x="292862" y="213639"/>
                </a:lnTo>
                <a:lnTo>
                  <a:pt x="447598" y="213639"/>
                </a:lnTo>
                <a:lnTo>
                  <a:pt x="449579" y="201371"/>
                </a:lnTo>
                <a:lnTo>
                  <a:pt x="449579" y="118821"/>
                </a:lnTo>
                <a:lnTo>
                  <a:pt x="446786" y="100406"/>
                </a:lnTo>
                <a:lnTo>
                  <a:pt x="446658" y="99847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47247" y="6083808"/>
            <a:ext cx="460375" cy="403860"/>
          </a:xfrm>
          <a:custGeom>
            <a:avLst/>
            <a:gdLst/>
            <a:ahLst/>
            <a:cxnLst/>
            <a:rect l="l" t="t" r="r" b="b"/>
            <a:pathLst>
              <a:path w="460375" h="403860">
                <a:moveTo>
                  <a:pt x="124713" y="0"/>
                </a:moveTo>
                <a:lnTo>
                  <a:pt x="0" y="0"/>
                </a:lnTo>
                <a:lnTo>
                  <a:pt x="0" y="403859"/>
                </a:lnTo>
                <a:lnTo>
                  <a:pt x="124713" y="403859"/>
                </a:lnTo>
                <a:lnTo>
                  <a:pt x="124713" y="160096"/>
                </a:lnTo>
                <a:lnTo>
                  <a:pt x="263189" y="160096"/>
                </a:lnTo>
                <a:lnTo>
                  <a:pt x="124713" y="0"/>
                </a:lnTo>
                <a:close/>
              </a:path>
              <a:path w="460375" h="403860">
                <a:moveTo>
                  <a:pt x="263189" y="160096"/>
                </a:moveTo>
                <a:lnTo>
                  <a:pt x="124713" y="160096"/>
                </a:lnTo>
                <a:lnTo>
                  <a:pt x="336042" y="403859"/>
                </a:lnTo>
                <a:lnTo>
                  <a:pt x="433901" y="244322"/>
                </a:lnTo>
                <a:lnTo>
                  <a:pt x="336042" y="244322"/>
                </a:lnTo>
                <a:lnTo>
                  <a:pt x="263189" y="160096"/>
                </a:lnTo>
                <a:close/>
              </a:path>
              <a:path w="460375" h="403860">
                <a:moveTo>
                  <a:pt x="336042" y="0"/>
                </a:moveTo>
                <a:lnTo>
                  <a:pt x="336042" y="244322"/>
                </a:lnTo>
                <a:lnTo>
                  <a:pt x="433901" y="244322"/>
                </a:lnTo>
                <a:lnTo>
                  <a:pt x="460248" y="201371"/>
                </a:lnTo>
                <a:lnTo>
                  <a:pt x="336042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54885" marR="5080" indent="-963294">
              <a:lnSpc>
                <a:spcPct val="100000"/>
              </a:lnSpc>
              <a:spcBef>
                <a:spcPts val="105"/>
              </a:spcBef>
            </a:pPr>
            <a:r>
              <a:rPr dirty="0"/>
              <a:t>Calculate </a:t>
            </a:r>
            <a:r>
              <a:rPr spc="-5" dirty="0"/>
              <a:t>the</a:t>
            </a:r>
            <a:r>
              <a:rPr spc="-70" dirty="0"/>
              <a:t> </a:t>
            </a:r>
            <a:r>
              <a:rPr dirty="0"/>
              <a:t>resonant  capacitor</a:t>
            </a:r>
            <a:r>
              <a:rPr spc="-15" dirty="0"/>
              <a:t> </a:t>
            </a:r>
            <a:r>
              <a:rPr dirty="0"/>
              <a:t>value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498" y="6268008"/>
            <a:ext cx="208279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221468" y="6018276"/>
            <a:ext cx="1971039" cy="792480"/>
          </a:xfrm>
          <a:custGeom>
            <a:avLst/>
            <a:gdLst/>
            <a:ahLst/>
            <a:cxnLst/>
            <a:rect l="l" t="t" r="r" b="b"/>
            <a:pathLst>
              <a:path w="1971040" h="792479">
                <a:moveTo>
                  <a:pt x="0" y="792480"/>
                </a:moveTo>
                <a:lnTo>
                  <a:pt x="1970531" y="792480"/>
                </a:lnTo>
                <a:lnTo>
                  <a:pt x="1970531" y="0"/>
                </a:lnTo>
                <a:lnTo>
                  <a:pt x="0" y="0"/>
                </a:lnTo>
                <a:lnTo>
                  <a:pt x="0" y="7924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78358" y="303402"/>
            <a:ext cx="7738745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dirty="0">
                <a:solidFill>
                  <a:srgbClr val="707070"/>
                </a:solidFill>
              </a:rPr>
              <a:t>Calculating the parallel resonance</a:t>
            </a:r>
            <a:r>
              <a:rPr sz="2900" spc="-160" dirty="0">
                <a:solidFill>
                  <a:srgbClr val="707070"/>
                </a:solidFill>
              </a:rPr>
              <a:t> </a:t>
            </a:r>
            <a:r>
              <a:rPr sz="2900" dirty="0">
                <a:solidFill>
                  <a:srgbClr val="707070"/>
                </a:solidFill>
              </a:rPr>
              <a:t>capacitor</a:t>
            </a:r>
            <a:endParaRPr sz="2900"/>
          </a:p>
        </p:txBody>
      </p:sp>
      <p:sp>
        <p:nvSpPr>
          <p:cNvPr id="11" name="object 11"/>
          <p:cNvSpPr/>
          <p:nvPr/>
        </p:nvSpPr>
        <p:spPr>
          <a:xfrm>
            <a:off x="7876793" y="3763517"/>
            <a:ext cx="1750060" cy="2214880"/>
          </a:xfrm>
          <a:custGeom>
            <a:avLst/>
            <a:gdLst/>
            <a:ahLst/>
            <a:cxnLst/>
            <a:rect l="l" t="t" r="r" b="b"/>
            <a:pathLst>
              <a:path w="1750059" h="2214879">
                <a:moveTo>
                  <a:pt x="0" y="2214371"/>
                </a:moveTo>
                <a:lnTo>
                  <a:pt x="1749552" y="2214371"/>
                </a:lnTo>
                <a:lnTo>
                  <a:pt x="1749552" y="0"/>
                </a:lnTo>
                <a:lnTo>
                  <a:pt x="0" y="0"/>
                </a:lnTo>
                <a:lnTo>
                  <a:pt x="0" y="2214371"/>
                </a:lnTo>
                <a:close/>
              </a:path>
            </a:pathLst>
          </a:custGeom>
          <a:solidFill>
            <a:srgbClr val="FADA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876793" y="3763517"/>
            <a:ext cx="1750060" cy="2214880"/>
          </a:xfrm>
          <a:custGeom>
            <a:avLst/>
            <a:gdLst/>
            <a:ahLst/>
            <a:cxnLst/>
            <a:rect l="l" t="t" r="r" b="b"/>
            <a:pathLst>
              <a:path w="1750059" h="2214879">
                <a:moveTo>
                  <a:pt x="0" y="2214371"/>
                </a:moveTo>
                <a:lnTo>
                  <a:pt x="1749552" y="2214371"/>
                </a:lnTo>
                <a:lnTo>
                  <a:pt x="1749552" y="0"/>
                </a:lnTo>
                <a:lnTo>
                  <a:pt x="0" y="0"/>
                </a:lnTo>
                <a:lnTo>
                  <a:pt x="0" y="2214371"/>
                </a:lnTo>
              </a:path>
            </a:pathLst>
          </a:custGeom>
          <a:ln w="10668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523738" y="3795521"/>
            <a:ext cx="2138680" cy="2182495"/>
          </a:xfrm>
          <a:custGeom>
            <a:avLst/>
            <a:gdLst/>
            <a:ahLst/>
            <a:cxnLst/>
            <a:rect l="l" t="t" r="r" b="b"/>
            <a:pathLst>
              <a:path w="2138679" h="2182495">
                <a:moveTo>
                  <a:pt x="0" y="2182367"/>
                </a:moveTo>
                <a:lnTo>
                  <a:pt x="2138171" y="2182367"/>
                </a:lnTo>
                <a:lnTo>
                  <a:pt x="2138171" y="0"/>
                </a:lnTo>
                <a:lnTo>
                  <a:pt x="0" y="0"/>
                </a:lnTo>
                <a:lnTo>
                  <a:pt x="0" y="218236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523738" y="3795521"/>
            <a:ext cx="2138680" cy="2182495"/>
          </a:xfrm>
          <a:custGeom>
            <a:avLst/>
            <a:gdLst/>
            <a:ahLst/>
            <a:cxnLst/>
            <a:rect l="l" t="t" r="r" b="b"/>
            <a:pathLst>
              <a:path w="2138679" h="2182495">
                <a:moveTo>
                  <a:pt x="0" y="2182367"/>
                </a:moveTo>
                <a:lnTo>
                  <a:pt x="2138171" y="2182367"/>
                </a:lnTo>
                <a:lnTo>
                  <a:pt x="2138171" y="0"/>
                </a:lnTo>
                <a:lnTo>
                  <a:pt x="0" y="0"/>
                </a:lnTo>
                <a:lnTo>
                  <a:pt x="0" y="2182367"/>
                </a:lnTo>
              </a:path>
            </a:pathLst>
          </a:custGeom>
          <a:ln w="10668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30189" y="6075790"/>
            <a:ext cx="132969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NTAG 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I</a:t>
            </a:r>
            <a:r>
              <a:rPr kumimoji="0" sz="1350" b="0" i="0" u="none" strike="noStrike" kern="1200" cap="none" spc="-60" normalizeH="0" baseline="24691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2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</a:t>
            </a:r>
            <a:r>
              <a:rPr kumimoji="0" sz="1400" b="0" i="0" u="none" strike="noStrike" kern="1200" cap="none" spc="-36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50" b="0" i="1" u="none" strike="noStrike" kern="1200" cap="none" spc="-2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 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IC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582656" y="4186428"/>
            <a:ext cx="247015" cy="1384300"/>
          </a:xfrm>
          <a:custGeom>
            <a:avLst/>
            <a:gdLst/>
            <a:ahLst/>
            <a:cxnLst/>
            <a:rect l="l" t="t" r="r" b="b"/>
            <a:pathLst>
              <a:path w="247015" h="1384300">
                <a:moveTo>
                  <a:pt x="0" y="1383792"/>
                </a:moveTo>
                <a:lnTo>
                  <a:pt x="246888" y="1383792"/>
                </a:lnTo>
                <a:lnTo>
                  <a:pt x="246888" y="0"/>
                </a:lnTo>
                <a:lnTo>
                  <a:pt x="0" y="0"/>
                </a:lnTo>
                <a:lnTo>
                  <a:pt x="0" y="138379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036582" y="4394327"/>
            <a:ext cx="209550" cy="968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1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  <a:p>
            <a:pPr marL="0" marR="0" lvl="0" indent="0" algn="just" defTabSz="914400" rtl="0" eaLnBrk="1" fontAlgn="auto" latinLnBrk="0" hangingPunct="1">
              <a:lnSpc>
                <a:spcPct val="37100"/>
              </a:lnSpc>
              <a:spcBef>
                <a:spcPts val="4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10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  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t  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  <a:p>
            <a:pPr marL="0" marR="0" lvl="0" indent="0" algn="l" defTabSz="914400" rtl="0" eaLnBrk="1" fontAlgn="auto" latinLnBrk="0" hangingPunct="1">
              <a:lnSpc>
                <a:spcPts val="2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10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  <a:p>
            <a:pPr marL="0" marR="0" lvl="0" indent="0" algn="l" defTabSz="914400" rtl="0" eaLnBrk="1" fontAlgn="auto" latinLnBrk="0" hangingPunct="1">
              <a:lnSpc>
                <a:spcPts val="12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na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  <a:p>
            <a:pPr marL="0" marR="0" lvl="0" indent="0" algn="l" defTabSz="914400" rtl="0" eaLnBrk="1" fontAlgn="auto" latinLnBrk="0" hangingPunct="1">
              <a:lnSpc>
                <a:spcPct val="4350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  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o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  <a:p>
            <a:pPr marL="0" marR="0" lvl="0" indent="0" algn="l" defTabSz="914400" rtl="0" eaLnBrk="1" fontAlgn="auto" latinLnBrk="0" hangingPunct="1">
              <a:lnSpc>
                <a:spcPct val="192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i  l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609082" y="3938778"/>
            <a:ext cx="1618615" cy="1880870"/>
          </a:xfrm>
          <a:custGeom>
            <a:avLst/>
            <a:gdLst/>
            <a:ahLst/>
            <a:cxnLst/>
            <a:rect l="l" t="t" r="r" b="b"/>
            <a:pathLst>
              <a:path w="1618615" h="1880870">
                <a:moveTo>
                  <a:pt x="0" y="1880616"/>
                </a:moveTo>
                <a:lnTo>
                  <a:pt x="1618488" y="1880616"/>
                </a:lnTo>
                <a:lnTo>
                  <a:pt x="1618488" y="0"/>
                </a:lnTo>
                <a:lnTo>
                  <a:pt x="0" y="0"/>
                </a:lnTo>
                <a:lnTo>
                  <a:pt x="0" y="1880616"/>
                </a:lnTo>
              </a:path>
            </a:pathLst>
          </a:custGeom>
          <a:ln w="10668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691878" y="3763517"/>
            <a:ext cx="2196465" cy="2214880"/>
          </a:xfrm>
          <a:custGeom>
            <a:avLst/>
            <a:gdLst/>
            <a:ahLst/>
            <a:cxnLst/>
            <a:rect l="l" t="t" r="r" b="b"/>
            <a:pathLst>
              <a:path w="2196465" h="2214879">
                <a:moveTo>
                  <a:pt x="0" y="2214371"/>
                </a:moveTo>
                <a:lnTo>
                  <a:pt x="2196083" y="2214371"/>
                </a:lnTo>
                <a:lnTo>
                  <a:pt x="2196083" y="0"/>
                </a:lnTo>
                <a:lnTo>
                  <a:pt x="0" y="0"/>
                </a:lnTo>
                <a:lnTo>
                  <a:pt x="0" y="2214371"/>
                </a:lnTo>
                <a:close/>
              </a:path>
            </a:pathLst>
          </a:custGeom>
          <a:solidFill>
            <a:srgbClr val="E4FFF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691878" y="3763517"/>
            <a:ext cx="2196465" cy="2214880"/>
          </a:xfrm>
          <a:custGeom>
            <a:avLst/>
            <a:gdLst/>
            <a:ahLst/>
            <a:cxnLst/>
            <a:rect l="l" t="t" r="r" b="b"/>
            <a:pathLst>
              <a:path w="2196465" h="2214879">
                <a:moveTo>
                  <a:pt x="0" y="2214371"/>
                </a:moveTo>
                <a:lnTo>
                  <a:pt x="2196083" y="2214371"/>
                </a:lnTo>
                <a:lnTo>
                  <a:pt x="2196083" y="0"/>
                </a:lnTo>
                <a:lnTo>
                  <a:pt x="0" y="0"/>
                </a:lnTo>
                <a:lnTo>
                  <a:pt x="0" y="2214371"/>
                </a:lnTo>
              </a:path>
            </a:pathLst>
          </a:custGeom>
          <a:ln w="10668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854183" y="4105655"/>
            <a:ext cx="1822703" cy="16261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351007" y="6085433"/>
            <a:ext cx="9810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Antenna</a:t>
            </a:r>
            <a:r>
              <a:rPr kumimoji="0" sz="1400" b="0" i="0" u="none" strike="noStrike" kern="1200" cap="none" spc="-20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coil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644896" y="3989832"/>
            <a:ext cx="1429511" cy="1798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991856" y="4034028"/>
            <a:ext cx="1501140" cy="17541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940802" y="3952494"/>
            <a:ext cx="1618615" cy="1880870"/>
          </a:xfrm>
          <a:prstGeom prst="rect">
            <a:avLst/>
          </a:prstGeom>
          <a:solidFill>
            <a:srgbClr val="FADACC"/>
          </a:solidFill>
          <a:ln w="10667">
            <a:solidFill>
              <a:srgbClr val="7E7E7E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440055" marR="805180" lvl="0" indent="-43180" algn="l" defTabSz="914400" rtl="0" eaLnBrk="1" fontAlgn="auto" latinLnBrk="0" hangingPunct="1">
              <a:lnSpc>
                <a:spcPct val="16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13888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  </a:t>
            </a:r>
            <a:r>
              <a:rPr kumimoji="0" sz="2400" b="0" i="0" u="none" strike="noStrike" kern="1200" cap="none" spc="-15" normalizeH="0" baseline="13888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050" b="0" i="0" u="none" strike="noStrike" kern="1200" cap="none" spc="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05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050" b="0" i="0" u="none" strike="noStrike" kern="1200" cap="none" spc="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3619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13888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301863" y="6085433"/>
            <a:ext cx="9112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Connection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661147" y="4186428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4">
                <a:moveTo>
                  <a:pt x="235330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9798557" y="3967734"/>
            <a:ext cx="1969135" cy="1880870"/>
          </a:xfrm>
          <a:custGeom>
            <a:avLst/>
            <a:gdLst/>
            <a:ahLst/>
            <a:cxnLst/>
            <a:rect l="l" t="t" r="r" b="b"/>
            <a:pathLst>
              <a:path w="1969134" h="1880870">
                <a:moveTo>
                  <a:pt x="0" y="1880616"/>
                </a:moveTo>
                <a:lnTo>
                  <a:pt x="1969008" y="1880616"/>
                </a:lnTo>
                <a:lnTo>
                  <a:pt x="1969008" y="0"/>
                </a:lnTo>
                <a:lnTo>
                  <a:pt x="0" y="0"/>
                </a:lnTo>
                <a:lnTo>
                  <a:pt x="0" y="1880616"/>
                </a:lnTo>
              </a:path>
            </a:pathLst>
          </a:custGeom>
          <a:ln w="10668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395718" y="4080459"/>
            <a:ext cx="1835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648956" y="5576315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4">
                <a:moveTo>
                  <a:pt x="235330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382891" y="5470347"/>
            <a:ext cx="1835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Lb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366765" y="3652265"/>
            <a:ext cx="6596380" cy="2901950"/>
          </a:xfrm>
          <a:custGeom>
            <a:avLst/>
            <a:gdLst/>
            <a:ahLst/>
            <a:cxnLst/>
            <a:rect l="l" t="t" r="r" b="b"/>
            <a:pathLst>
              <a:path w="6596380" h="2901950">
                <a:moveTo>
                  <a:pt x="0" y="2901695"/>
                </a:moveTo>
                <a:lnTo>
                  <a:pt x="6595872" y="2901695"/>
                </a:lnTo>
                <a:lnTo>
                  <a:pt x="6595872" y="0"/>
                </a:lnTo>
                <a:lnTo>
                  <a:pt x="0" y="0"/>
                </a:lnTo>
                <a:lnTo>
                  <a:pt x="0" y="2901695"/>
                </a:lnTo>
              </a:path>
            </a:pathLst>
          </a:custGeom>
          <a:ln w="10668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0048894" y="762726"/>
            <a:ext cx="1948033" cy="13062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952738" y="1317497"/>
            <a:ext cx="1179830" cy="0"/>
          </a:xfrm>
          <a:custGeom>
            <a:avLst/>
            <a:gdLst/>
            <a:ahLst/>
            <a:cxnLst/>
            <a:rect l="l" t="t" r="r" b="b"/>
            <a:pathLst>
              <a:path w="1179829">
                <a:moveTo>
                  <a:pt x="1179448" y="0"/>
                </a:moveTo>
                <a:lnTo>
                  <a:pt x="0" y="0"/>
                </a:lnTo>
              </a:path>
            </a:pathLst>
          </a:custGeom>
          <a:ln w="28956">
            <a:solidFill>
              <a:srgbClr val="3950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952738" y="1454658"/>
            <a:ext cx="1158240" cy="0"/>
          </a:xfrm>
          <a:custGeom>
            <a:avLst/>
            <a:gdLst/>
            <a:ahLst/>
            <a:cxnLst/>
            <a:rect l="l" t="t" r="r" b="b"/>
            <a:pathLst>
              <a:path w="1158240">
                <a:moveTo>
                  <a:pt x="1158112" y="0"/>
                </a:moveTo>
                <a:lnTo>
                  <a:pt x="0" y="0"/>
                </a:lnTo>
              </a:path>
            </a:pathLst>
          </a:custGeom>
          <a:ln w="28956">
            <a:solidFill>
              <a:srgbClr val="3950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737347" y="944880"/>
            <a:ext cx="1214627" cy="10165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654795" y="2156460"/>
            <a:ext cx="467893" cy="13792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680704" y="2182367"/>
            <a:ext cx="365760" cy="1277620"/>
          </a:xfrm>
          <a:custGeom>
            <a:avLst/>
            <a:gdLst/>
            <a:ahLst/>
            <a:cxnLst/>
            <a:rect l="l" t="t" r="r" b="b"/>
            <a:pathLst>
              <a:path w="365759" h="1277620">
                <a:moveTo>
                  <a:pt x="365760" y="981710"/>
                </a:moveTo>
                <a:lnTo>
                  <a:pt x="0" y="981710"/>
                </a:lnTo>
                <a:lnTo>
                  <a:pt x="182879" y="1277112"/>
                </a:lnTo>
                <a:lnTo>
                  <a:pt x="365760" y="981710"/>
                </a:lnTo>
                <a:close/>
              </a:path>
              <a:path w="365759" h="1277620">
                <a:moveTo>
                  <a:pt x="288925" y="0"/>
                </a:moveTo>
                <a:lnTo>
                  <a:pt x="76835" y="0"/>
                </a:lnTo>
                <a:lnTo>
                  <a:pt x="76835" y="981710"/>
                </a:lnTo>
                <a:lnTo>
                  <a:pt x="288925" y="981710"/>
                </a:lnTo>
                <a:lnTo>
                  <a:pt x="288925" y="0"/>
                </a:lnTo>
                <a:close/>
              </a:path>
            </a:pathLst>
          </a:custGeom>
          <a:solidFill>
            <a:srgbClr val="7AB0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652506" y="231470"/>
            <a:ext cx="1004569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Antenna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coil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1115293" y="512826"/>
            <a:ext cx="76200" cy="616585"/>
          </a:xfrm>
          <a:custGeom>
            <a:avLst/>
            <a:gdLst/>
            <a:ahLst/>
            <a:cxnLst/>
            <a:rect l="l" t="t" r="r" b="b"/>
            <a:pathLst>
              <a:path w="76200" h="616585">
                <a:moveTo>
                  <a:pt x="31750" y="540131"/>
                </a:moveTo>
                <a:lnTo>
                  <a:pt x="0" y="540131"/>
                </a:lnTo>
                <a:lnTo>
                  <a:pt x="38100" y="616331"/>
                </a:lnTo>
                <a:lnTo>
                  <a:pt x="69850" y="552831"/>
                </a:lnTo>
                <a:lnTo>
                  <a:pt x="31750" y="552831"/>
                </a:lnTo>
                <a:lnTo>
                  <a:pt x="31750" y="540131"/>
                </a:lnTo>
                <a:close/>
              </a:path>
              <a:path w="76200" h="616585">
                <a:moveTo>
                  <a:pt x="44450" y="0"/>
                </a:moveTo>
                <a:lnTo>
                  <a:pt x="31750" y="0"/>
                </a:lnTo>
                <a:lnTo>
                  <a:pt x="31750" y="552831"/>
                </a:lnTo>
                <a:lnTo>
                  <a:pt x="44450" y="552831"/>
                </a:lnTo>
                <a:lnTo>
                  <a:pt x="44450" y="0"/>
                </a:lnTo>
                <a:close/>
              </a:path>
              <a:path w="76200" h="616585">
                <a:moveTo>
                  <a:pt x="76200" y="540131"/>
                </a:moveTo>
                <a:lnTo>
                  <a:pt x="44450" y="540131"/>
                </a:lnTo>
                <a:lnTo>
                  <a:pt x="44450" y="552831"/>
                </a:lnTo>
                <a:lnTo>
                  <a:pt x="69850" y="552831"/>
                </a:lnTo>
                <a:lnTo>
                  <a:pt x="76200" y="54013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0037064" y="2138172"/>
            <a:ext cx="1959864" cy="9555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9238488" y="1284732"/>
            <a:ext cx="963294" cy="1277620"/>
          </a:xfrm>
          <a:custGeom>
            <a:avLst/>
            <a:gdLst/>
            <a:ahLst/>
            <a:cxnLst/>
            <a:rect l="l" t="t" r="r" b="b"/>
            <a:pathLst>
              <a:path w="963295" h="1277620">
                <a:moveTo>
                  <a:pt x="58361" y="83792"/>
                </a:moveTo>
                <a:lnTo>
                  <a:pt x="43941" y="86867"/>
                </a:lnTo>
                <a:lnTo>
                  <a:pt x="29437" y="86867"/>
                </a:lnTo>
                <a:lnTo>
                  <a:pt x="29590" y="100710"/>
                </a:lnTo>
                <a:lnTo>
                  <a:pt x="31495" y="158114"/>
                </a:lnTo>
                <a:lnTo>
                  <a:pt x="34543" y="215264"/>
                </a:lnTo>
                <a:lnTo>
                  <a:pt x="38861" y="271906"/>
                </a:lnTo>
                <a:lnTo>
                  <a:pt x="44322" y="328421"/>
                </a:lnTo>
                <a:lnTo>
                  <a:pt x="50800" y="384047"/>
                </a:lnTo>
                <a:lnTo>
                  <a:pt x="58292" y="439165"/>
                </a:lnTo>
                <a:lnTo>
                  <a:pt x="66801" y="493394"/>
                </a:lnTo>
                <a:lnTo>
                  <a:pt x="76326" y="546862"/>
                </a:lnTo>
                <a:lnTo>
                  <a:pt x="86740" y="599313"/>
                </a:lnTo>
                <a:lnTo>
                  <a:pt x="98043" y="650620"/>
                </a:lnTo>
                <a:lnTo>
                  <a:pt x="110235" y="700785"/>
                </a:lnTo>
                <a:lnTo>
                  <a:pt x="123316" y="749426"/>
                </a:lnTo>
                <a:lnTo>
                  <a:pt x="137032" y="796797"/>
                </a:lnTo>
                <a:lnTo>
                  <a:pt x="151510" y="842517"/>
                </a:lnTo>
                <a:lnTo>
                  <a:pt x="166750" y="886587"/>
                </a:lnTo>
                <a:lnTo>
                  <a:pt x="182625" y="928877"/>
                </a:lnTo>
                <a:lnTo>
                  <a:pt x="199008" y="969390"/>
                </a:lnTo>
                <a:lnTo>
                  <a:pt x="216153" y="1007871"/>
                </a:lnTo>
                <a:lnTo>
                  <a:pt x="233679" y="1044193"/>
                </a:lnTo>
                <a:lnTo>
                  <a:pt x="251840" y="1078483"/>
                </a:lnTo>
                <a:lnTo>
                  <a:pt x="280034" y="1125473"/>
                </a:lnTo>
                <a:lnTo>
                  <a:pt x="309244" y="1166876"/>
                </a:lnTo>
                <a:lnTo>
                  <a:pt x="339343" y="1202435"/>
                </a:lnTo>
                <a:lnTo>
                  <a:pt x="370458" y="1231645"/>
                </a:lnTo>
                <a:lnTo>
                  <a:pt x="402335" y="1254252"/>
                </a:lnTo>
                <a:lnTo>
                  <a:pt x="446785" y="1272920"/>
                </a:lnTo>
                <a:lnTo>
                  <a:pt x="480948" y="1277492"/>
                </a:lnTo>
                <a:lnTo>
                  <a:pt x="563626" y="1276730"/>
                </a:lnTo>
                <a:lnTo>
                  <a:pt x="643001" y="1274444"/>
                </a:lnTo>
                <a:lnTo>
                  <a:pt x="717422" y="1270762"/>
                </a:lnTo>
                <a:lnTo>
                  <a:pt x="768222" y="1267459"/>
                </a:lnTo>
                <a:lnTo>
                  <a:pt x="840612" y="1260728"/>
                </a:lnTo>
                <a:lnTo>
                  <a:pt x="876426" y="1255776"/>
                </a:lnTo>
                <a:lnTo>
                  <a:pt x="877061" y="1255648"/>
                </a:lnTo>
                <a:lnTo>
                  <a:pt x="885705" y="1252930"/>
                </a:lnTo>
                <a:lnTo>
                  <a:pt x="883175" y="1248537"/>
                </a:lnTo>
                <a:lnTo>
                  <a:pt x="482345" y="1248537"/>
                </a:lnTo>
                <a:lnTo>
                  <a:pt x="473201" y="1248155"/>
                </a:lnTo>
                <a:lnTo>
                  <a:pt x="427100" y="1234566"/>
                </a:lnTo>
                <a:lnTo>
                  <a:pt x="389254" y="1209675"/>
                </a:lnTo>
                <a:lnTo>
                  <a:pt x="360679" y="1182877"/>
                </a:lnTo>
                <a:lnTo>
                  <a:pt x="332358" y="1149603"/>
                </a:lnTo>
                <a:lnTo>
                  <a:pt x="304545" y="1109979"/>
                </a:lnTo>
                <a:lnTo>
                  <a:pt x="277367" y="1064767"/>
                </a:lnTo>
                <a:lnTo>
                  <a:pt x="242569" y="996060"/>
                </a:lnTo>
                <a:lnTo>
                  <a:pt x="225805" y="958468"/>
                </a:lnTo>
                <a:lnTo>
                  <a:pt x="209676" y="918717"/>
                </a:lnTo>
                <a:lnTo>
                  <a:pt x="194055" y="877188"/>
                </a:lnTo>
                <a:lnTo>
                  <a:pt x="179196" y="833754"/>
                </a:lnTo>
                <a:lnTo>
                  <a:pt x="164845" y="788669"/>
                </a:lnTo>
                <a:lnTo>
                  <a:pt x="151256" y="741933"/>
                </a:lnTo>
                <a:lnTo>
                  <a:pt x="138429" y="693927"/>
                </a:lnTo>
                <a:lnTo>
                  <a:pt x="126364" y="644397"/>
                </a:lnTo>
                <a:lnTo>
                  <a:pt x="115188" y="593725"/>
                </a:lnTo>
                <a:lnTo>
                  <a:pt x="104775" y="541781"/>
                </a:lnTo>
                <a:lnTo>
                  <a:pt x="95376" y="488950"/>
                </a:lnTo>
                <a:lnTo>
                  <a:pt x="86867" y="435228"/>
                </a:lnTo>
                <a:lnTo>
                  <a:pt x="79501" y="380745"/>
                </a:lnTo>
                <a:lnTo>
                  <a:pt x="73025" y="325627"/>
                </a:lnTo>
                <a:lnTo>
                  <a:pt x="67690" y="269875"/>
                </a:lnTo>
                <a:lnTo>
                  <a:pt x="63500" y="213613"/>
                </a:lnTo>
                <a:lnTo>
                  <a:pt x="60325" y="157225"/>
                </a:lnTo>
                <a:lnTo>
                  <a:pt x="58546" y="100456"/>
                </a:lnTo>
                <a:lnTo>
                  <a:pt x="58396" y="86867"/>
                </a:lnTo>
                <a:lnTo>
                  <a:pt x="43941" y="86867"/>
                </a:lnTo>
                <a:lnTo>
                  <a:pt x="29406" y="84103"/>
                </a:lnTo>
                <a:lnTo>
                  <a:pt x="58365" y="84103"/>
                </a:lnTo>
                <a:lnTo>
                  <a:pt x="58361" y="83792"/>
                </a:lnTo>
                <a:close/>
              </a:path>
              <a:path w="963295" h="1277620">
                <a:moveTo>
                  <a:pt x="961135" y="1213230"/>
                </a:moveTo>
                <a:lnTo>
                  <a:pt x="915542" y="1213230"/>
                </a:lnTo>
                <a:lnTo>
                  <a:pt x="924305" y="1240789"/>
                </a:lnTo>
                <a:lnTo>
                  <a:pt x="885705" y="1252930"/>
                </a:lnTo>
                <a:lnTo>
                  <a:pt x="887271" y="1255648"/>
                </a:lnTo>
                <a:lnTo>
                  <a:pt x="887372" y="1255776"/>
                </a:lnTo>
                <a:lnTo>
                  <a:pt x="900541" y="1265888"/>
                </a:lnTo>
                <a:lnTo>
                  <a:pt x="916592" y="1270347"/>
                </a:lnTo>
                <a:lnTo>
                  <a:pt x="933703" y="1268221"/>
                </a:lnTo>
                <a:lnTo>
                  <a:pt x="948652" y="1259611"/>
                </a:lnTo>
                <a:lnTo>
                  <a:pt x="958802" y="1246393"/>
                </a:lnTo>
                <a:lnTo>
                  <a:pt x="963216" y="1230502"/>
                </a:lnTo>
                <a:lnTo>
                  <a:pt x="963091" y="1228978"/>
                </a:lnTo>
                <a:lnTo>
                  <a:pt x="961135" y="1213230"/>
                </a:lnTo>
                <a:close/>
              </a:path>
              <a:path w="963295" h="1277620">
                <a:moveTo>
                  <a:pt x="915542" y="1213230"/>
                </a:moveTo>
                <a:lnTo>
                  <a:pt x="876794" y="1225346"/>
                </a:lnTo>
                <a:lnTo>
                  <a:pt x="878712" y="1240789"/>
                </a:lnTo>
                <a:lnTo>
                  <a:pt x="885705" y="1252930"/>
                </a:lnTo>
                <a:lnTo>
                  <a:pt x="924305" y="1240789"/>
                </a:lnTo>
                <a:lnTo>
                  <a:pt x="915542" y="1213230"/>
                </a:lnTo>
                <a:close/>
              </a:path>
              <a:path w="963295" h="1277620">
                <a:moveTo>
                  <a:pt x="869455" y="1227641"/>
                </a:moveTo>
                <a:lnTo>
                  <a:pt x="824737" y="1233423"/>
                </a:lnTo>
                <a:lnTo>
                  <a:pt x="781811" y="1237360"/>
                </a:lnTo>
                <a:lnTo>
                  <a:pt x="715898" y="1241932"/>
                </a:lnTo>
                <a:lnTo>
                  <a:pt x="642111" y="1245489"/>
                </a:lnTo>
                <a:lnTo>
                  <a:pt x="603122" y="1246758"/>
                </a:lnTo>
                <a:lnTo>
                  <a:pt x="522604" y="1248409"/>
                </a:lnTo>
                <a:lnTo>
                  <a:pt x="482345" y="1248537"/>
                </a:lnTo>
                <a:lnTo>
                  <a:pt x="883175" y="1248537"/>
                </a:lnTo>
                <a:lnTo>
                  <a:pt x="878712" y="1240789"/>
                </a:lnTo>
                <a:lnTo>
                  <a:pt x="877119" y="1227963"/>
                </a:lnTo>
                <a:lnTo>
                  <a:pt x="868426" y="1227963"/>
                </a:lnTo>
                <a:lnTo>
                  <a:pt x="869455" y="1227641"/>
                </a:lnTo>
                <a:close/>
              </a:path>
              <a:path w="963295" h="1277620">
                <a:moveTo>
                  <a:pt x="870711" y="1227454"/>
                </a:moveTo>
                <a:lnTo>
                  <a:pt x="869455" y="1227641"/>
                </a:lnTo>
                <a:lnTo>
                  <a:pt x="868426" y="1227963"/>
                </a:lnTo>
                <a:lnTo>
                  <a:pt x="870711" y="1227454"/>
                </a:lnTo>
                <a:close/>
              </a:path>
              <a:path w="963295" h="1277620">
                <a:moveTo>
                  <a:pt x="877056" y="1227454"/>
                </a:moveTo>
                <a:lnTo>
                  <a:pt x="870711" y="1227454"/>
                </a:lnTo>
                <a:lnTo>
                  <a:pt x="868426" y="1227963"/>
                </a:lnTo>
                <a:lnTo>
                  <a:pt x="877119" y="1227963"/>
                </a:lnTo>
                <a:lnTo>
                  <a:pt x="877056" y="1227454"/>
                </a:lnTo>
                <a:close/>
              </a:path>
              <a:path w="963295" h="1277620">
                <a:moveTo>
                  <a:pt x="876794" y="1225346"/>
                </a:moveTo>
                <a:lnTo>
                  <a:pt x="869455" y="1227641"/>
                </a:lnTo>
                <a:lnTo>
                  <a:pt x="870711" y="1227454"/>
                </a:lnTo>
                <a:lnTo>
                  <a:pt x="877056" y="1227454"/>
                </a:lnTo>
                <a:lnTo>
                  <a:pt x="876794" y="1225346"/>
                </a:lnTo>
                <a:close/>
              </a:path>
              <a:path w="963295" h="1277620">
                <a:moveTo>
                  <a:pt x="923256" y="1183673"/>
                </a:moveTo>
                <a:lnTo>
                  <a:pt x="906144" y="1185798"/>
                </a:lnTo>
                <a:lnTo>
                  <a:pt x="891196" y="1194409"/>
                </a:lnTo>
                <a:lnTo>
                  <a:pt x="881046" y="1207627"/>
                </a:lnTo>
                <a:lnTo>
                  <a:pt x="876587" y="1223678"/>
                </a:lnTo>
                <a:lnTo>
                  <a:pt x="876794" y="1225346"/>
                </a:lnTo>
                <a:lnTo>
                  <a:pt x="915542" y="1213230"/>
                </a:lnTo>
                <a:lnTo>
                  <a:pt x="961135" y="1213230"/>
                </a:lnTo>
                <a:lnTo>
                  <a:pt x="952525" y="1198282"/>
                </a:lnTo>
                <a:lnTo>
                  <a:pt x="939307" y="1188132"/>
                </a:lnTo>
                <a:lnTo>
                  <a:pt x="923256" y="1183673"/>
                </a:lnTo>
                <a:close/>
              </a:path>
              <a:path w="963295" h="1277620">
                <a:moveTo>
                  <a:pt x="57911" y="43306"/>
                </a:moveTo>
                <a:lnTo>
                  <a:pt x="28955" y="43560"/>
                </a:lnTo>
                <a:lnTo>
                  <a:pt x="29406" y="84103"/>
                </a:lnTo>
                <a:lnTo>
                  <a:pt x="43941" y="86867"/>
                </a:lnTo>
                <a:lnTo>
                  <a:pt x="58361" y="83792"/>
                </a:lnTo>
                <a:lnTo>
                  <a:pt x="57911" y="43306"/>
                </a:lnTo>
                <a:close/>
              </a:path>
              <a:path w="963295" h="1277620">
                <a:moveTo>
                  <a:pt x="42925" y="0"/>
                </a:moveTo>
                <a:lnTo>
                  <a:pt x="26056" y="3597"/>
                </a:lnTo>
                <a:lnTo>
                  <a:pt x="12366" y="13065"/>
                </a:lnTo>
                <a:lnTo>
                  <a:pt x="3224" y="26985"/>
                </a:lnTo>
                <a:lnTo>
                  <a:pt x="0" y="43941"/>
                </a:lnTo>
                <a:lnTo>
                  <a:pt x="3597" y="60811"/>
                </a:lnTo>
                <a:lnTo>
                  <a:pt x="13065" y="74501"/>
                </a:lnTo>
                <a:lnTo>
                  <a:pt x="26985" y="83643"/>
                </a:lnTo>
                <a:lnTo>
                  <a:pt x="29406" y="84103"/>
                </a:lnTo>
                <a:lnTo>
                  <a:pt x="28955" y="43560"/>
                </a:lnTo>
                <a:lnTo>
                  <a:pt x="86795" y="43306"/>
                </a:lnTo>
                <a:lnTo>
                  <a:pt x="86867" y="42925"/>
                </a:lnTo>
                <a:lnTo>
                  <a:pt x="83270" y="26056"/>
                </a:lnTo>
                <a:lnTo>
                  <a:pt x="73802" y="12366"/>
                </a:lnTo>
                <a:lnTo>
                  <a:pt x="59882" y="3224"/>
                </a:lnTo>
                <a:lnTo>
                  <a:pt x="42925" y="0"/>
                </a:lnTo>
                <a:close/>
              </a:path>
              <a:path w="963295" h="1277620">
                <a:moveTo>
                  <a:pt x="86795" y="43306"/>
                </a:moveTo>
                <a:lnTo>
                  <a:pt x="57911" y="43306"/>
                </a:lnTo>
                <a:lnTo>
                  <a:pt x="58361" y="83792"/>
                </a:lnTo>
                <a:lnTo>
                  <a:pt x="60811" y="83270"/>
                </a:lnTo>
                <a:lnTo>
                  <a:pt x="74501" y="73802"/>
                </a:lnTo>
                <a:lnTo>
                  <a:pt x="83643" y="59882"/>
                </a:lnTo>
                <a:lnTo>
                  <a:pt x="86795" y="43306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9240011" y="1402080"/>
            <a:ext cx="935990" cy="1162685"/>
          </a:xfrm>
          <a:custGeom>
            <a:avLst/>
            <a:gdLst/>
            <a:ahLst/>
            <a:cxnLst/>
            <a:rect l="l" t="t" r="r" b="b"/>
            <a:pathLst>
              <a:path w="935990" h="1162685">
                <a:moveTo>
                  <a:pt x="58310" y="83803"/>
                </a:moveTo>
                <a:lnTo>
                  <a:pt x="43942" y="86868"/>
                </a:lnTo>
                <a:lnTo>
                  <a:pt x="29486" y="86868"/>
                </a:lnTo>
                <a:lnTo>
                  <a:pt x="29591" y="95377"/>
                </a:lnTo>
                <a:lnTo>
                  <a:pt x="31496" y="147447"/>
                </a:lnTo>
                <a:lnTo>
                  <a:pt x="34417" y="199136"/>
                </a:lnTo>
                <a:lnTo>
                  <a:pt x="38481" y="250571"/>
                </a:lnTo>
                <a:lnTo>
                  <a:pt x="43815" y="301752"/>
                </a:lnTo>
                <a:lnTo>
                  <a:pt x="50038" y="352171"/>
                </a:lnTo>
                <a:lnTo>
                  <a:pt x="57404" y="402209"/>
                </a:lnTo>
                <a:lnTo>
                  <a:pt x="65659" y="451358"/>
                </a:lnTo>
                <a:lnTo>
                  <a:pt x="74803" y="499872"/>
                </a:lnTo>
                <a:lnTo>
                  <a:pt x="84963" y="547370"/>
                </a:lnTo>
                <a:lnTo>
                  <a:pt x="95885" y="593852"/>
                </a:lnTo>
                <a:lnTo>
                  <a:pt x="107696" y="639191"/>
                </a:lnTo>
                <a:lnTo>
                  <a:pt x="120396" y="683514"/>
                </a:lnTo>
                <a:lnTo>
                  <a:pt x="133731" y="726313"/>
                </a:lnTo>
                <a:lnTo>
                  <a:pt x="147701" y="767715"/>
                </a:lnTo>
                <a:lnTo>
                  <a:pt x="162560" y="807847"/>
                </a:lnTo>
                <a:lnTo>
                  <a:pt x="177800" y="846074"/>
                </a:lnTo>
                <a:lnTo>
                  <a:pt x="193802" y="882904"/>
                </a:lnTo>
                <a:lnTo>
                  <a:pt x="210439" y="917702"/>
                </a:lnTo>
                <a:lnTo>
                  <a:pt x="245110" y="981710"/>
                </a:lnTo>
                <a:lnTo>
                  <a:pt x="272415" y="1024509"/>
                </a:lnTo>
                <a:lnTo>
                  <a:pt x="300736" y="1061974"/>
                </a:lnTo>
                <a:lnTo>
                  <a:pt x="329946" y="1094232"/>
                </a:lnTo>
                <a:lnTo>
                  <a:pt x="360299" y="1120902"/>
                </a:lnTo>
                <a:lnTo>
                  <a:pt x="401955" y="1146810"/>
                </a:lnTo>
                <a:lnTo>
                  <a:pt x="445262" y="1160526"/>
                </a:lnTo>
                <a:lnTo>
                  <a:pt x="467360" y="1162431"/>
                </a:lnTo>
                <a:lnTo>
                  <a:pt x="507746" y="1162177"/>
                </a:lnTo>
                <a:lnTo>
                  <a:pt x="547370" y="1161415"/>
                </a:lnTo>
                <a:lnTo>
                  <a:pt x="586359" y="1160272"/>
                </a:lnTo>
                <a:lnTo>
                  <a:pt x="696468" y="1154684"/>
                </a:lnTo>
                <a:lnTo>
                  <a:pt x="761111" y="1149350"/>
                </a:lnTo>
                <a:lnTo>
                  <a:pt x="815975" y="1142873"/>
                </a:lnTo>
                <a:lnTo>
                  <a:pt x="851916" y="1136777"/>
                </a:lnTo>
                <a:lnTo>
                  <a:pt x="859714" y="1133844"/>
                </a:lnTo>
                <a:lnTo>
                  <a:pt x="859471" y="1133475"/>
                </a:lnTo>
                <a:lnTo>
                  <a:pt x="468503" y="1133475"/>
                </a:lnTo>
                <a:lnTo>
                  <a:pt x="459740" y="1133221"/>
                </a:lnTo>
                <a:lnTo>
                  <a:pt x="414909" y="1120902"/>
                </a:lnTo>
                <a:lnTo>
                  <a:pt x="378333" y="1098169"/>
                </a:lnTo>
                <a:lnTo>
                  <a:pt x="341503" y="1064641"/>
                </a:lnTo>
                <a:lnTo>
                  <a:pt x="314325" y="1032637"/>
                </a:lnTo>
                <a:lnTo>
                  <a:pt x="287655" y="995299"/>
                </a:lnTo>
                <a:lnTo>
                  <a:pt x="253111" y="937514"/>
                </a:lnTo>
                <a:lnTo>
                  <a:pt x="220345" y="871220"/>
                </a:lnTo>
                <a:lnTo>
                  <a:pt x="204724" y="835406"/>
                </a:lnTo>
                <a:lnTo>
                  <a:pt x="189738" y="797687"/>
                </a:lnTo>
                <a:lnTo>
                  <a:pt x="175133" y="758444"/>
                </a:lnTo>
                <a:lnTo>
                  <a:pt x="161417" y="717677"/>
                </a:lnTo>
                <a:lnTo>
                  <a:pt x="148209" y="675513"/>
                </a:lnTo>
                <a:lnTo>
                  <a:pt x="135763" y="631952"/>
                </a:lnTo>
                <a:lnTo>
                  <a:pt x="124079" y="587248"/>
                </a:lnTo>
                <a:lnTo>
                  <a:pt x="113284" y="541274"/>
                </a:lnTo>
                <a:lnTo>
                  <a:pt x="103251" y="494411"/>
                </a:lnTo>
                <a:lnTo>
                  <a:pt x="94234" y="446659"/>
                </a:lnTo>
                <a:lnTo>
                  <a:pt x="86106" y="397891"/>
                </a:lnTo>
                <a:lnTo>
                  <a:pt x="78740" y="348615"/>
                </a:lnTo>
                <a:lnTo>
                  <a:pt x="72644" y="298704"/>
                </a:lnTo>
                <a:lnTo>
                  <a:pt x="67437" y="248285"/>
                </a:lnTo>
                <a:lnTo>
                  <a:pt x="63373" y="197485"/>
                </a:lnTo>
                <a:lnTo>
                  <a:pt x="60325" y="146304"/>
                </a:lnTo>
                <a:lnTo>
                  <a:pt x="58434" y="95377"/>
                </a:lnTo>
                <a:lnTo>
                  <a:pt x="58340" y="86868"/>
                </a:lnTo>
                <a:lnTo>
                  <a:pt x="43942" y="86868"/>
                </a:lnTo>
                <a:lnTo>
                  <a:pt x="29452" y="84112"/>
                </a:lnTo>
                <a:lnTo>
                  <a:pt x="58313" y="84112"/>
                </a:lnTo>
                <a:lnTo>
                  <a:pt x="58310" y="83803"/>
                </a:lnTo>
                <a:close/>
              </a:path>
              <a:path w="935990" h="1162685">
                <a:moveTo>
                  <a:pt x="933161" y="1092454"/>
                </a:moveTo>
                <a:lnTo>
                  <a:pt x="887222" y="1092454"/>
                </a:lnTo>
                <a:lnTo>
                  <a:pt x="897509" y="1119632"/>
                </a:lnTo>
                <a:lnTo>
                  <a:pt x="859714" y="1133844"/>
                </a:lnTo>
                <a:lnTo>
                  <a:pt x="861552" y="1136640"/>
                </a:lnTo>
                <a:lnTo>
                  <a:pt x="875347" y="1146000"/>
                </a:lnTo>
                <a:lnTo>
                  <a:pt x="891619" y="1149478"/>
                </a:lnTo>
                <a:lnTo>
                  <a:pt x="908558" y="1146302"/>
                </a:lnTo>
                <a:lnTo>
                  <a:pt x="922972" y="1136866"/>
                </a:lnTo>
                <a:lnTo>
                  <a:pt x="932338" y="1123108"/>
                </a:lnTo>
                <a:lnTo>
                  <a:pt x="935846" y="1106845"/>
                </a:lnTo>
                <a:lnTo>
                  <a:pt x="933161" y="1092454"/>
                </a:lnTo>
                <a:close/>
              </a:path>
              <a:path w="935990" h="1162685">
                <a:moveTo>
                  <a:pt x="887222" y="1092454"/>
                </a:moveTo>
                <a:lnTo>
                  <a:pt x="849233" y="1106850"/>
                </a:lnTo>
                <a:lnTo>
                  <a:pt x="852043" y="1122172"/>
                </a:lnTo>
                <a:lnTo>
                  <a:pt x="859714" y="1133844"/>
                </a:lnTo>
                <a:lnTo>
                  <a:pt x="897509" y="1119632"/>
                </a:lnTo>
                <a:lnTo>
                  <a:pt x="887222" y="1092454"/>
                </a:lnTo>
                <a:close/>
              </a:path>
              <a:path w="935990" h="1162685">
                <a:moveTo>
                  <a:pt x="842619" y="1109350"/>
                </a:moveTo>
                <a:lnTo>
                  <a:pt x="799719" y="1115822"/>
                </a:lnTo>
                <a:lnTo>
                  <a:pt x="758444" y="1120521"/>
                </a:lnTo>
                <a:lnTo>
                  <a:pt x="694563" y="1125728"/>
                </a:lnTo>
                <a:lnTo>
                  <a:pt x="623189" y="1129919"/>
                </a:lnTo>
                <a:lnTo>
                  <a:pt x="546862" y="1132586"/>
                </a:lnTo>
                <a:lnTo>
                  <a:pt x="468503" y="1133475"/>
                </a:lnTo>
                <a:lnTo>
                  <a:pt x="859471" y="1133475"/>
                </a:lnTo>
                <a:lnTo>
                  <a:pt x="852043" y="1122172"/>
                </a:lnTo>
                <a:lnTo>
                  <a:pt x="849760" y="1109726"/>
                </a:lnTo>
                <a:lnTo>
                  <a:pt x="841629" y="1109726"/>
                </a:lnTo>
                <a:lnTo>
                  <a:pt x="842619" y="1109350"/>
                </a:lnTo>
                <a:close/>
              </a:path>
              <a:path w="935990" h="1162685">
                <a:moveTo>
                  <a:pt x="844169" y="1109091"/>
                </a:moveTo>
                <a:lnTo>
                  <a:pt x="842619" y="1109350"/>
                </a:lnTo>
                <a:lnTo>
                  <a:pt x="841629" y="1109726"/>
                </a:lnTo>
                <a:lnTo>
                  <a:pt x="844169" y="1109091"/>
                </a:lnTo>
                <a:close/>
              </a:path>
              <a:path w="935990" h="1162685">
                <a:moveTo>
                  <a:pt x="849644" y="1109091"/>
                </a:moveTo>
                <a:lnTo>
                  <a:pt x="844169" y="1109091"/>
                </a:lnTo>
                <a:lnTo>
                  <a:pt x="841629" y="1109726"/>
                </a:lnTo>
                <a:lnTo>
                  <a:pt x="849760" y="1109726"/>
                </a:lnTo>
                <a:lnTo>
                  <a:pt x="849644" y="1109091"/>
                </a:lnTo>
                <a:close/>
              </a:path>
              <a:path w="935990" h="1162685">
                <a:moveTo>
                  <a:pt x="849232" y="1106845"/>
                </a:moveTo>
                <a:lnTo>
                  <a:pt x="842619" y="1109350"/>
                </a:lnTo>
                <a:lnTo>
                  <a:pt x="844169" y="1109091"/>
                </a:lnTo>
                <a:lnTo>
                  <a:pt x="849644" y="1109091"/>
                </a:lnTo>
                <a:lnTo>
                  <a:pt x="849232" y="1106845"/>
                </a:lnTo>
                <a:close/>
              </a:path>
              <a:path w="935990" h="1162685">
                <a:moveTo>
                  <a:pt x="893183" y="1062607"/>
                </a:moveTo>
                <a:lnTo>
                  <a:pt x="876173" y="1065784"/>
                </a:lnTo>
                <a:lnTo>
                  <a:pt x="861776" y="1075219"/>
                </a:lnTo>
                <a:lnTo>
                  <a:pt x="852439" y="1088977"/>
                </a:lnTo>
                <a:lnTo>
                  <a:pt x="848937" y="1105235"/>
                </a:lnTo>
                <a:lnTo>
                  <a:pt x="849232" y="1106845"/>
                </a:lnTo>
                <a:lnTo>
                  <a:pt x="887222" y="1092454"/>
                </a:lnTo>
                <a:lnTo>
                  <a:pt x="933161" y="1092454"/>
                </a:lnTo>
                <a:lnTo>
                  <a:pt x="932688" y="1089914"/>
                </a:lnTo>
                <a:lnTo>
                  <a:pt x="923250" y="1075445"/>
                </a:lnTo>
                <a:lnTo>
                  <a:pt x="909478" y="1066085"/>
                </a:lnTo>
                <a:lnTo>
                  <a:pt x="893183" y="1062607"/>
                </a:lnTo>
                <a:close/>
              </a:path>
              <a:path w="935990" h="1162685">
                <a:moveTo>
                  <a:pt x="57912" y="43307"/>
                </a:moveTo>
                <a:lnTo>
                  <a:pt x="28956" y="43561"/>
                </a:lnTo>
                <a:lnTo>
                  <a:pt x="29452" y="84112"/>
                </a:lnTo>
                <a:lnTo>
                  <a:pt x="43942" y="86868"/>
                </a:lnTo>
                <a:lnTo>
                  <a:pt x="58310" y="83803"/>
                </a:lnTo>
                <a:lnTo>
                  <a:pt x="57912" y="43307"/>
                </a:lnTo>
                <a:close/>
              </a:path>
              <a:path w="935990" h="1162685">
                <a:moveTo>
                  <a:pt x="42926" y="0"/>
                </a:moveTo>
                <a:lnTo>
                  <a:pt x="26056" y="3597"/>
                </a:lnTo>
                <a:lnTo>
                  <a:pt x="12366" y="13065"/>
                </a:lnTo>
                <a:lnTo>
                  <a:pt x="3224" y="26985"/>
                </a:lnTo>
                <a:lnTo>
                  <a:pt x="0" y="43942"/>
                </a:lnTo>
                <a:lnTo>
                  <a:pt x="3597" y="60811"/>
                </a:lnTo>
                <a:lnTo>
                  <a:pt x="13065" y="74501"/>
                </a:lnTo>
                <a:lnTo>
                  <a:pt x="26985" y="83643"/>
                </a:lnTo>
                <a:lnTo>
                  <a:pt x="29452" y="84112"/>
                </a:lnTo>
                <a:lnTo>
                  <a:pt x="28956" y="43561"/>
                </a:lnTo>
                <a:lnTo>
                  <a:pt x="86795" y="43307"/>
                </a:lnTo>
                <a:lnTo>
                  <a:pt x="86868" y="42925"/>
                </a:lnTo>
                <a:lnTo>
                  <a:pt x="83270" y="26056"/>
                </a:lnTo>
                <a:lnTo>
                  <a:pt x="73802" y="12366"/>
                </a:lnTo>
                <a:lnTo>
                  <a:pt x="59882" y="3224"/>
                </a:lnTo>
                <a:lnTo>
                  <a:pt x="42926" y="0"/>
                </a:lnTo>
                <a:close/>
              </a:path>
              <a:path w="935990" h="1162685">
                <a:moveTo>
                  <a:pt x="86795" y="43307"/>
                </a:moveTo>
                <a:lnTo>
                  <a:pt x="57912" y="43307"/>
                </a:lnTo>
                <a:lnTo>
                  <a:pt x="58310" y="83803"/>
                </a:lnTo>
                <a:lnTo>
                  <a:pt x="60811" y="83270"/>
                </a:lnTo>
                <a:lnTo>
                  <a:pt x="74501" y="73802"/>
                </a:lnTo>
                <a:lnTo>
                  <a:pt x="83643" y="59882"/>
                </a:lnTo>
                <a:lnTo>
                  <a:pt x="86795" y="43307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961644" y="3739896"/>
            <a:ext cx="3558540" cy="788035"/>
          </a:xfrm>
          <a:custGeom>
            <a:avLst/>
            <a:gdLst/>
            <a:ahLst/>
            <a:cxnLst/>
            <a:rect l="l" t="t" r="r" b="b"/>
            <a:pathLst>
              <a:path w="3558540" h="788035">
                <a:moveTo>
                  <a:pt x="3523869" y="0"/>
                </a:moveTo>
                <a:lnTo>
                  <a:pt x="34620" y="0"/>
                </a:lnTo>
                <a:lnTo>
                  <a:pt x="21141" y="2720"/>
                </a:lnTo>
                <a:lnTo>
                  <a:pt x="10137" y="10144"/>
                </a:lnTo>
                <a:lnTo>
                  <a:pt x="2719" y="21163"/>
                </a:lnTo>
                <a:lnTo>
                  <a:pt x="0" y="34670"/>
                </a:lnTo>
                <a:lnTo>
                  <a:pt x="0" y="753236"/>
                </a:lnTo>
                <a:lnTo>
                  <a:pt x="2719" y="766744"/>
                </a:lnTo>
                <a:lnTo>
                  <a:pt x="10137" y="777763"/>
                </a:lnTo>
                <a:lnTo>
                  <a:pt x="21141" y="785187"/>
                </a:lnTo>
                <a:lnTo>
                  <a:pt x="34620" y="787907"/>
                </a:lnTo>
                <a:lnTo>
                  <a:pt x="3523869" y="787907"/>
                </a:lnTo>
                <a:lnTo>
                  <a:pt x="3537376" y="785187"/>
                </a:lnTo>
                <a:lnTo>
                  <a:pt x="3548395" y="777763"/>
                </a:lnTo>
                <a:lnTo>
                  <a:pt x="3555819" y="766744"/>
                </a:lnTo>
                <a:lnTo>
                  <a:pt x="3558540" y="753236"/>
                </a:lnTo>
                <a:lnTo>
                  <a:pt x="3558540" y="34670"/>
                </a:lnTo>
                <a:lnTo>
                  <a:pt x="3555819" y="21163"/>
                </a:lnTo>
                <a:lnTo>
                  <a:pt x="3548395" y="10144"/>
                </a:lnTo>
                <a:lnTo>
                  <a:pt x="3537376" y="2720"/>
                </a:lnTo>
                <a:lnTo>
                  <a:pt x="3523869" y="0"/>
                </a:lnTo>
                <a:close/>
              </a:path>
            </a:pathLst>
          </a:custGeom>
          <a:solidFill>
            <a:srgbClr val="E4EEF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961644" y="3739896"/>
            <a:ext cx="3558540" cy="788035"/>
          </a:xfrm>
          <a:custGeom>
            <a:avLst/>
            <a:gdLst/>
            <a:ahLst/>
            <a:cxnLst/>
            <a:rect l="l" t="t" r="r" b="b"/>
            <a:pathLst>
              <a:path w="3558540" h="788035">
                <a:moveTo>
                  <a:pt x="0" y="34670"/>
                </a:moveTo>
                <a:lnTo>
                  <a:pt x="2719" y="21163"/>
                </a:lnTo>
                <a:lnTo>
                  <a:pt x="10137" y="10144"/>
                </a:lnTo>
                <a:lnTo>
                  <a:pt x="21141" y="2720"/>
                </a:lnTo>
                <a:lnTo>
                  <a:pt x="34620" y="0"/>
                </a:lnTo>
                <a:lnTo>
                  <a:pt x="3523869" y="0"/>
                </a:lnTo>
                <a:lnTo>
                  <a:pt x="3537376" y="2720"/>
                </a:lnTo>
                <a:lnTo>
                  <a:pt x="3548395" y="10144"/>
                </a:lnTo>
                <a:lnTo>
                  <a:pt x="3555819" y="21163"/>
                </a:lnTo>
                <a:lnTo>
                  <a:pt x="3558540" y="34670"/>
                </a:lnTo>
                <a:lnTo>
                  <a:pt x="3558540" y="753236"/>
                </a:lnTo>
                <a:lnTo>
                  <a:pt x="3555819" y="766744"/>
                </a:lnTo>
                <a:lnTo>
                  <a:pt x="3548395" y="777763"/>
                </a:lnTo>
                <a:lnTo>
                  <a:pt x="3537376" y="785187"/>
                </a:lnTo>
                <a:lnTo>
                  <a:pt x="3523869" y="787907"/>
                </a:lnTo>
                <a:lnTo>
                  <a:pt x="34620" y="787907"/>
                </a:lnTo>
                <a:lnTo>
                  <a:pt x="21141" y="785187"/>
                </a:lnTo>
                <a:lnTo>
                  <a:pt x="10137" y="777763"/>
                </a:lnTo>
                <a:lnTo>
                  <a:pt x="2719" y="766744"/>
                </a:lnTo>
                <a:lnTo>
                  <a:pt x="0" y="753236"/>
                </a:lnTo>
                <a:lnTo>
                  <a:pt x="0" y="34670"/>
                </a:lnTo>
                <a:close/>
              </a:path>
            </a:pathLst>
          </a:custGeom>
          <a:ln w="12192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087018" y="3951477"/>
            <a:ext cx="1778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𝐶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239418" y="4099305"/>
            <a:ext cx="102933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𝑓𝑟 </a:t>
            </a:r>
            <a:r>
              <a:rPr kumimoji="0" sz="1950" b="0" i="0" u="none" strike="noStrike" kern="1200" cap="none" spc="30" normalizeH="0" baseline="-21367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−</a:t>
            </a:r>
            <a:r>
              <a:rPr kumimoji="0" sz="1950" b="0" i="0" u="none" strike="noStrike" kern="1200" cap="none" spc="-30" normalizeH="0" baseline="-21367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1300" b="0" i="0" u="none" strike="noStrike" kern="1200" cap="none" spc="1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𝑐𝑢𝑟𝑟𝑒𝑛𝑡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320289" y="3951477"/>
            <a:ext cx="2159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2593213" y="4145279"/>
            <a:ext cx="1682750" cy="0"/>
          </a:xfrm>
          <a:custGeom>
            <a:avLst/>
            <a:gdLst/>
            <a:ahLst/>
            <a:cxnLst/>
            <a:rect l="l" t="t" r="r" b="b"/>
            <a:pathLst>
              <a:path w="1682750">
                <a:moveTo>
                  <a:pt x="0" y="0"/>
                </a:moveTo>
                <a:lnTo>
                  <a:pt x="1682496" y="0"/>
                </a:lnTo>
              </a:path>
            </a:pathLst>
          </a:custGeom>
          <a:ln w="16763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350514" y="3759453"/>
            <a:ext cx="1663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615564" y="4198111"/>
            <a:ext cx="1219200" cy="236220"/>
          </a:xfrm>
          <a:custGeom>
            <a:avLst/>
            <a:gdLst/>
            <a:ahLst/>
            <a:cxnLst/>
            <a:rect l="l" t="t" r="r" b="b"/>
            <a:pathLst>
              <a:path w="1219200" h="236220">
                <a:moveTo>
                  <a:pt x="1143889" y="0"/>
                </a:moveTo>
                <a:lnTo>
                  <a:pt x="1140587" y="9651"/>
                </a:lnTo>
                <a:lnTo>
                  <a:pt x="1154207" y="15557"/>
                </a:lnTo>
                <a:lnTo>
                  <a:pt x="1165923" y="23749"/>
                </a:lnTo>
                <a:lnTo>
                  <a:pt x="1189734" y="61777"/>
                </a:lnTo>
                <a:lnTo>
                  <a:pt x="1197610" y="116712"/>
                </a:lnTo>
                <a:lnTo>
                  <a:pt x="1196730" y="137550"/>
                </a:lnTo>
                <a:lnTo>
                  <a:pt x="1183639" y="188468"/>
                </a:lnTo>
                <a:lnTo>
                  <a:pt x="1154350" y="220257"/>
                </a:lnTo>
                <a:lnTo>
                  <a:pt x="1140968" y="226187"/>
                </a:lnTo>
                <a:lnTo>
                  <a:pt x="1143889" y="235838"/>
                </a:lnTo>
                <a:lnTo>
                  <a:pt x="1188983" y="208996"/>
                </a:lnTo>
                <a:lnTo>
                  <a:pt x="1214231" y="159607"/>
                </a:lnTo>
                <a:lnTo>
                  <a:pt x="1219073" y="117982"/>
                </a:lnTo>
                <a:lnTo>
                  <a:pt x="1217858" y="96337"/>
                </a:lnTo>
                <a:lnTo>
                  <a:pt x="1208143" y="58046"/>
                </a:lnTo>
                <a:lnTo>
                  <a:pt x="1176004" y="15176"/>
                </a:lnTo>
                <a:lnTo>
                  <a:pt x="1161012" y="6219"/>
                </a:lnTo>
                <a:lnTo>
                  <a:pt x="1143889" y="0"/>
                </a:lnTo>
                <a:close/>
              </a:path>
              <a:path w="1219200" h="236220">
                <a:moveTo>
                  <a:pt x="75184" y="0"/>
                </a:moveTo>
                <a:lnTo>
                  <a:pt x="30196" y="26896"/>
                </a:lnTo>
                <a:lnTo>
                  <a:pt x="4857" y="76358"/>
                </a:lnTo>
                <a:lnTo>
                  <a:pt x="0" y="117982"/>
                </a:lnTo>
                <a:lnTo>
                  <a:pt x="1212" y="139628"/>
                </a:lnTo>
                <a:lnTo>
                  <a:pt x="10876" y="177919"/>
                </a:lnTo>
                <a:lnTo>
                  <a:pt x="43005" y="220678"/>
                </a:lnTo>
                <a:lnTo>
                  <a:pt x="75184" y="235838"/>
                </a:lnTo>
                <a:lnTo>
                  <a:pt x="78105" y="226187"/>
                </a:lnTo>
                <a:lnTo>
                  <a:pt x="64722" y="220257"/>
                </a:lnTo>
                <a:lnTo>
                  <a:pt x="53149" y="211994"/>
                </a:lnTo>
                <a:lnTo>
                  <a:pt x="29338" y="173416"/>
                </a:lnTo>
                <a:lnTo>
                  <a:pt x="21462" y="116712"/>
                </a:lnTo>
                <a:lnTo>
                  <a:pt x="22342" y="96639"/>
                </a:lnTo>
                <a:lnTo>
                  <a:pt x="35433" y="46989"/>
                </a:lnTo>
                <a:lnTo>
                  <a:pt x="64936" y="15557"/>
                </a:lnTo>
                <a:lnTo>
                  <a:pt x="78486" y="9651"/>
                </a:lnTo>
                <a:lnTo>
                  <a:pt x="75184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686050" y="4122165"/>
            <a:ext cx="8318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 · 𝜋 ·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492246" y="4269994"/>
            <a:ext cx="26860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3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𝑟𝑒𝑠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845814" y="4122165"/>
            <a:ext cx="4381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50" b="0" i="0" u="none" strike="noStrike" kern="1200" cap="none" spc="22" normalizeH="0" baseline="25641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·</a:t>
            </a:r>
            <a:r>
              <a:rPr kumimoji="0" sz="2000" b="0" i="0" u="none" strike="noStrike" kern="1200" cap="none" spc="-25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𝐿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63118" y="1440942"/>
            <a:ext cx="4697730" cy="1938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5745" marR="556260" lvl="0" indent="-233045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Pct val="78125"/>
              <a:buFontTx/>
              <a:buChar char="•"/>
              <a:tabLst>
                <a:tab pos="245745" algn="l"/>
                <a:tab pos="246379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 measure the current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system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resonance  frequency (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</a:t>
            </a:r>
            <a:r>
              <a:rPr kumimoji="0" sz="1575" b="0" i="0" u="none" strike="noStrike" kern="1200" cap="none" spc="-7" normalizeH="0" baseline="-21164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𝑟 </a:t>
            </a:r>
            <a:r>
              <a:rPr kumimoji="0" sz="1575" b="0" i="0" u="none" strike="noStrike" kern="1200" cap="none" spc="15" normalizeH="0" baseline="-39682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− </a:t>
            </a:r>
            <a:r>
              <a:rPr kumimoji="0" sz="1575" b="0" i="0" u="none" strike="noStrike" kern="1200" cap="none" spc="15" normalizeH="0" baseline="-21164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𝑐𝑢𝑟𝑟𝑒𝑛𝑡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after connecting the  NTAG I</a:t>
            </a:r>
            <a:r>
              <a:rPr kumimoji="0" sz="1575" b="0" i="0" u="none" strike="noStrike" kern="1200" cap="none" spc="-7" normalizeH="0" baseline="26455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 </a:t>
            </a:r>
            <a:r>
              <a:rPr kumimoji="0" sz="1600" b="0" i="1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the antenna</a:t>
            </a:r>
            <a:r>
              <a:rPr kumimoji="0" sz="1600" b="0" i="0" u="none" strike="noStrike" kern="1200" cap="none" spc="5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coil.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070"/>
              </a:buClr>
              <a:buSzTx/>
              <a:buFont typeface="Arial"/>
              <a:buChar char="•"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275590" marR="5080" lvl="0" indent="-233045" algn="l" defTabSz="914400" rtl="0" eaLnBrk="1" fontAlgn="auto" latinLnBrk="0" hangingPunct="1">
              <a:lnSpc>
                <a:spcPct val="100000"/>
              </a:lnSpc>
              <a:spcBef>
                <a:spcPts val="1465"/>
              </a:spcBef>
              <a:spcAft>
                <a:spcPts val="0"/>
              </a:spcAft>
              <a:buClr>
                <a:srgbClr val="707070"/>
              </a:buClr>
              <a:buSzPct val="78125"/>
              <a:buFontTx/>
              <a:buChar char="•"/>
              <a:tabLst>
                <a:tab pos="275590" algn="l"/>
                <a:tab pos="276225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it is not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</a:t>
            </a:r>
            <a:r>
              <a:rPr kumimoji="0" sz="1575" b="0" i="0" u="none" strike="noStrike" kern="1200" cap="none" spc="0" normalizeH="0" baseline="-21164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𝑟 </a:t>
            </a:r>
            <a:r>
              <a:rPr kumimoji="0" sz="1575" b="0" i="0" u="none" strike="noStrike" kern="1200" cap="none" spc="15" normalizeH="0" baseline="-39682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− </a:t>
            </a:r>
            <a:r>
              <a:rPr kumimoji="0" sz="1575" b="0" i="0" u="none" strike="noStrike" kern="1200" cap="none" spc="15" normalizeH="0" baseline="-21164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𝑐𝑢𝑟𝑟𝑒𝑛𝑡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~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13.56𝑀𝐻𝑧 ,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calculate the 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system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capacitance at the current resonance  frequency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this</a:t>
            </a:r>
            <a:r>
              <a:rPr kumimoji="0" sz="1600" b="0" i="0" u="none" strike="noStrike" kern="1200" cap="none" spc="3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formula: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03275" y="5309615"/>
            <a:ext cx="4616450" cy="685800"/>
          </a:xfrm>
          <a:prstGeom prst="rect">
            <a:avLst/>
          </a:prstGeom>
          <a:solidFill>
            <a:srgbClr val="E4EEF8"/>
          </a:solidFill>
          <a:ln w="12192">
            <a:solidFill>
              <a:srgbClr val="F1F1F1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marL="571500" marR="215900" lvl="0" indent="-436245" algn="l" defTabSz="914400" rtl="0" eaLnBrk="1" fontAlgn="auto" latinLnBrk="0" hangingPunct="1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Note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The inductance of the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system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basically  the inductance of the antenna</a:t>
            </a:r>
            <a:r>
              <a:rPr kumimoji="0" sz="1600" b="0" i="0" u="none" strike="noStrike" kern="1200" cap="none" spc="4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(L=La).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198" y="6296300"/>
            <a:ext cx="182880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21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5847588"/>
            <a:ext cx="2211705" cy="963294"/>
          </a:xfrm>
          <a:custGeom>
            <a:avLst/>
            <a:gdLst/>
            <a:ahLst/>
            <a:cxnLst/>
            <a:rect l="l" t="t" r="r" b="b"/>
            <a:pathLst>
              <a:path w="2211705" h="963295">
                <a:moveTo>
                  <a:pt x="0" y="963168"/>
                </a:moveTo>
                <a:lnTo>
                  <a:pt x="2211324" y="963168"/>
                </a:lnTo>
                <a:lnTo>
                  <a:pt x="2211324" y="0"/>
                </a:lnTo>
                <a:lnTo>
                  <a:pt x="0" y="0"/>
                </a:lnTo>
                <a:lnTo>
                  <a:pt x="0" y="9631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15695" y="4012691"/>
            <a:ext cx="3406140" cy="527685"/>
          </a:xfrm>
          <a:custGeom>
            <a:avLst/>
            <a:gdLst/>
            <a:ahLst/>
            <a:cxnLst/>
            <a:rect l="l" t="t" r="r" b="b"/>
            <a:pathLst>
              <a:path w="3406140" h="527685">
                <a:moveTo>
                  <a:pt x="3383026" y="0"/>
                </a:moveTo>
                <a:lnTo>
                  <a:pt x="23164" y="0"/>
                </a:lnTo>
                <a:lnTo>
                  <a:pt x="14149" y="1825"/>
                </a:lnTo>
                <a:lnTo>
                  <a:pt x="6786" y="6794"/>
                </a:lnTo>
                <a:lnTo>
                  <a:pt x="1821" y="14144"/>
                </a:lnTo>
                <a:lnTo>
                  <a:pt x="0" y="23113"/>
                </a:lnTo>
                <a:lnTo>
                  <a:pt x="0" y="504189"/>
                </a:lnTo>
                <a:lnTo>
                  <a:pt x="1821" y="513159"/>
                </a:lnTo>
                <a:lnTo>
                  <a:pt x="6786" y="520509"/>
                </a:lnTo>
                <a:lnTo>
                  <a:pt x="14149" y="525478"/>
                </a:lnTo>
                <a:lnTo>
                  <a:pt x="23164" y="527303"/>
                </a:lnTo>
                <a:lnTo>
                  <a:pt x="3383026" y="527303"/>
                </a:lnTo>
                <a:lnTo>
                  <a:pt x="3391995" y="525478"/>
                </a:lnTo>
                <a:lnTo>
                  <a:pt x="3399345" y="520509"/>
                </a:lnTo>
                <a:lnTo>
                  <a:pt x="3404314" y="513159"/>
                </a:lnTo>
                <a:lnTo>
                  <a:pt x="3406140" y="504189"/>
                </a:lnTo>
                <a:lnTo>
                  <a:pt x="3406140" y="23113"/>
                </a:lnTo>
                <a:lnTo>
                  <a:pt x="3404314" y="14144"/>
                </a:lnTo>
                <a:lnTo>
                  <a:pt x="3399345" y="6794"/>
                </a:lnTo>
                <a:lnTo>
                  <a:pt x="3391995" y="1825"/>
                </a:lnTo>
                <a:lnTo>
                  <a:pt x="3383026" y="0"/>
                </a:lnTo>
                <a:close/>
              </a:path>
            </a:pathLst>
          </a:custGeom>
          <a:solidFill>
            <a:srgbClr val="E4EEF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15695" y="4012691"/>
            <a:ext cx="3406140" cy="527685"/>
          </a:xfrm>
          <a:custGeom>
            <a:avLst/>
            <a:gdLst/>
            <a:ahLst/>
            <a:cxnLst/>
            <a:rect l="l" t="t" r="r" b="b"/>
            <a:pathLst>
              <a:path w="3406140" h="527685">
                <a:moveTo>
                  <a:pt x="0" y="23113"/>
                </a:moveTo>
                <a:lnTo>
                  <a:pt x="1821" y="14144"/>
                </a:lnTo>
                <a:lnTo>
                  <a:pt x="6786" y="6794"/>
                </a:lnTo>
                <a:lnTo>
                  <a:pt x="14149" y="1825"/>
                </a:lnTo>
                <a:lnTo>
                  <a:pt x="23164" y="0"/>
                </a:lnTo>
                <a:lnTo>
                  <a:pt x="3383026" y="0"/>
                </a:lnTo>
                <a:lnTo>
                  <a:pt x="3391995" y="1825"/>
                </a:lnTo>
                <a:lnTo>
                  <a:pt x="3399345" y="6794"/>
                </a:lnTo>
                <a:lnTo>
                  <a:pt x="3404314" y="14144"/>
                </a:lnTo>
                <a:lnTo>
                  <a:pt x="3406140" y="23113"/>
                </a:lnTo>
                <a:lnTo>
                  <a:pt x="3406140" y="504189"/>
                </a:lnTo>
                <a:lnTo>
                  <a:pt x="3404314" y="513159"/>
                </a:lnTo>
                <a:lnTo>
                  <a:pt x="3399345" y="520509"/>
                </a:lnTo>
                <a:lnTo>
                  <a:pt x="3391995" y="525478"/>
                </a:lnTo>
                <a:lnTo>
                  <a:pt x="3383026" y="527303"/>
                </a:lnTo>
                <a:lnTo>
                  <a:pt x="23164" y="527303"/>
                </a:lnTo>
                <a:lnTo>
                  <a:pt x="14149" y="525478"/>
                </a:lnTo>
                <a:lnTo>
                  <a:pt x="6786" y="520509"/>
                </a:lnTo>
                <a:lnTo>
                  <a:pt x="1821" y="513159"/>
                </a:lnTo>
                <a:lnTo>
                  <a:pt x="0" y="504189"/>
                </a:lnTo>
                <a:lnTo>
                  <a:pt x="0" y="23113"/>
                </a:lnTo>
                <a:close/>
              </a:path>
            </a:pathLst>
          </a:custGeom>
          <a:ln w="12192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221468" y="6018276"/>
            <a:ext cx="1971039" cy="792480"/>
          </a:xfrm>
          <a:custGeom>
            <a:avLst/>
            <a:gdLst/>
            <a:ahLst/>
            <a:cxnLst/>
            <a:rect l="l" t="t" r="r" b="b"/>
            <a:pathLst>
              <a:path w="1971040" h="792479">
                <a:moveTo>
                  <a:pt x="0" y="792480"/>
                </a:moveTo>
                <a:lnTo>
                  <a:pt x="1970531" y="792480"/>
                </a:lnTo>
                <a:lnTo>
                  <a:pt x="1970531" y="0"/>
                </a:lnTo>
                <a:lnTo>
                  <a:pt x="0" y="0"/>
                </a:lnTo>
                <a:lnTo>
                  <a:pt x="0" y="7924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8358" y="303402"/>
            <a:ext cx="8285480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900" b="1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Calculating the parallel resonance capacitor</a:t>
            </a:r>
            <a:r>
              <a:rPr kumimoji="0" sz="2900" b="1" i="0" u="none" strike="noStrike" kern="1200" cap="none" spc="-2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900" b="1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(II)</a:t>
            </a:r>
            <a:endParaRPr kumimoji="0" sz="2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8358" y="1202181"/>
            <a:ext cx="576262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5745" marR="5080" lvl="0" indent="-233045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Pct val="78125"/>
              <a:buFontTx/>
              <a:buChar char="•"/>
              <a:tabLst>
                <a:tab pos="245745" algn="l"/>
                <a:tab pos="246379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fix the desired system resonance frequency 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</a:t>
            </a:r>
            <a:r>
              <a:rPr kumimoji="0" sz="1575" b="0" i="0" u="none" strike="noStrike" kern="1200" cap="none" spc="7" normalizeH="0" baseline="-21164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𝑟 </a:t>
            </a:r>
            <a:r>
              <a:rPr kumimoji="0" sz="1575" b="0" i="0" u="none" strike="noStrike" kern="1200" cap="none" spc="15" normalizeH="0" baseline="-39682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− </a:t>
            </a:r>
            <a:r>
              <a:rPr kumimoji="0" sz="1575" b="0" i="0" u="none" strike="noStrike" kern="1200" cap="none" spc="7" normalizeH="0" baseline="-21164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𝑡𝑎𝑟𝑔𝑒𝑡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), 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capacitance required so that the system resonates at that  target frequency can be calculated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this</a:t>
            </a:r>
            <a:r>
              <a:rPr kumimoji="0" sz="1600" b="0" i="0" u="none" strike="noStrike" kern="1200" cap="none" spc="7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formula: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026145" y="3763517"/>
            <a:ext cx="1750060" cy="2214880"/>
          </a:xfrm>
          <a:custGeom>
            <a:avLst/>
            <a:gdLst/>
            <a:ahLst/>
            <a:cxnLst/>
            <a:rect l="l" t="t" r="r" b="b"/>
            <a:pathLst>
              <a:path w="1750059" h="2214879">
                <a:moveTo>
                  <a:pt x="0" y="2214371"/>
                </a:moveTo>
                <a:lnTo>
                  <a:pt x="1749552" y="2214371"/>
                </a:lnTo>
                <a:lnTo>
                  <a:pt x="1749552" y="0"/>
                </a:lnTo>
                <a:lnTo>
                  <a:pt x="0" y="0"/>
                </a:lnTo>
                <a:lnTo>
                  <a:pt x="0" y="2214371"/>
                </a:lnTo>
                <a:close/>
              </a:path>
            </a:pathLst>
          </a:custGeom>
          <a:solidFill>
            <a:srgbClr val="FADA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026145" y="3763517"/>
            <a:ext cx="1750060" cy="2214880"/>
          </a:xfrm>
          <a:custGeom>
            <a:avLst/>
            <a:gdLst/>
            <a:ahLst/>
            <a:cxnLst/>
            <a:rect l="l" t="t" r="r" b="b"/>
            <a:pathLst>
              <a:path w="1750059" h="2214879">
                <a:moveTo>
                  <a:pt x="0" y="2214371"/>
                </a:moveTo>
                <a:lnTo>
                  <a:pt x="1749552" y="2214371"/>
                </a:lnTo>
                <a:lnTo>
                  <a:pt x="1749552" y="0"/>
                </a:lnTo>
                <a:lnTo>
                  <a:pt x="0" y="0"/>
                </a:lnTo>
                <a:lnTo>
                  <a:pt x="0" y="2214371"/>
                </a:lnTo>
              </a:path>
            </a:pathLst>
          </a:custGeom>
          <a:ln w="10668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405121" y="3795521"/>
            <a:ext cx="2138680" cy="2182495"/>
          </a:xfrm>
          <a:custGeom>
            <a:avLst/>
            <a:gdLst/>
            <a:ahLst/>
            <a:cxnLst/>
            <a:rect l="l" t="t" r="r" b="b"/>
            <a:pathLst>
              <a:path w="2138679" h="2182495">
                <a:moveTo>
                  <a:pt x="0" y="2182367"/>
                </a:moveTo>
                <a:lnTo>
                  <a:pt x="2138172" y="2182367"/>
                </a:lnTo>
                <a:lnTo>
                  <a:pt x="2138172" y="0"/>
                </a:lnTo>
                <a:lnTo>
                  <a:pt x="0" y="0"/>
                </a:lnTo>
                <a:lnTo>
                  <a:pt x="0" y="218236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405121" y="3795521"/>
            <a:ext cx="2138680" cy="2182495"/>
          </a:xfrm>
          <a:custGeom>
            <a:avLst/>
            <a:gdLst/>
            <a:ahLst/>
            <a:cxnLst/>
            <a:rect l="l" t="t" r="r" b="b"/>
            <a:pathLst>
              <a:path w="2138679" h="2182495">
                <a:moveTo>
                  <a:pt x="0" y="2182367"/>
                </a:moveTo>
                <a:lnTo>
                  <a:pt x="2138172" y="2182367"/>
                </a:lnTo>
                <a:lnTo>
                  <a:pt x="2138172" y="0"/>
                </a:lnTo>
                <a:lnTo>
                  <a:pt x="0" y="0"/>
                </a:lnTo>
                <a:lnTo>
                  <a:pt x="0" y="2182367"/>
                </a:lnTo>
              </a:path>
            </a:pathLst>
          </a:custGeom>
          <a:ln w="10668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698238" y="6075790"/>
            <a:ext cx="134239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NTAG 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I</a:t>
            </a:r>
            <a:r>
              <a:rPr kumimoji="0" sz="1350" b="0" i="0" u="none" strike="noStrike" kern="1200" cap="none" spc="-60" normalizeH="0" baseline="24691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2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</a:t>
            </a:r>
            <a:r>
              <a:rPr kumimoji="0" sz="1400" b="0" i="0" u="none" strike="noStrike" kern="1200" cap="none" spc="-35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50" b="0" i="1" u="none" strike="noStrike" kern="1200" cap="none" spc="-2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 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IC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733531" y="4186428"/>
            <a:ext cx="247015" cy="1384300"/>
          </a:xfrm>
          <a:custGeom>
            <a:avLst/>
            <a:gdLst/>
            <a:ahLst/>
            <a:cxnLst/>
            <a:rect l="l" t="t" r="r" b="b"/>
            <a:pathLst>
              <a:path w="247015" h="1384300">
                <a:moveTo>
                  <a:pt x="0" y="1383792"/>
                </a:moveTo>
                <a:lnTo>
                  <a:pt x="246888" y="1383792"/>
                </a:lnTo>
                <a:lnTo>
                  <a:pt x="246888" y="0"/>
                </a:lnTo>
                <a:lnTo>
                  <a:pt x="0" y="0"/>
                </a:lnTo>
                <a:lnTo>
                  <a:pt x="0" y="138379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186823" y="4394327"/>
            <a:ext cx="209550" cy="968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1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  <a:p>
            <a:pPr marL="0" marR="0" lvl="0" indent="0" algn="just" defTabSz="914400" rtl="0" eaLnBrk="1" fontAlgn="auto" latinLnBrk="0" hangingPunct="1">
              <a:lnSpc>
                <a:spcPct val="37100"/>
              </a:lnSpc>
              <a:spcBef>
                <a:spcPts val="4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10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  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t  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  <a:p>
            <a:pPr marL="0" marR="0" lvl="0" indent="0" algn="l" defTabSz="914400" rtl="0" eaLnBrk="1" fontAlgn="auto" latinLnBrk="0" hangingPunct="1">
              <a:lnSpc>
                <a:spcPts val="2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10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  <a:p>
            <a:pPr marL="0" marR="0" lvl="0" indent="0" algn="l" defTabSz="914400" rtl="0" eaLnBrk="1" fontAlgn="auto" latinLnBrk="0" hangingPunct="1">
              <a:lnSpc>
                <a:spcPts val="12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na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  <a:p>
            <a:pPr marL="0" marR="0" lvl="0" indent="0" algn="l" defTabSz="914400" rtl="0" eaLnBrk="1" fontAlgn="auto" latinLnBrk="0" hangingPunct="1">
              <a:lnSpc>
                <a:spcPct val="4350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  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o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  <a:p>
            <a:pPr marL="0" marR="0" lvl="0" indent="0" algn="l" defTabSz="914400" rtl="0" eaLnBrk="1" fontAlgn="auto" latinLnBrk="0" hangingPunct="1">
              <a:lnSpc>
                <a:spcPct val="192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i  l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488941" y="3938778"/>
            <a:ext cx="1620520" cy="1880870"/>
          </a:xfrm>
          <a:custGeom>
            <a:avLst/>
            <a:gdLst/>
            <a:ahLst/>
            <a:cxnLst/>
            <a:rect l="l" t="t" r="r" b="b"/>
            <a:pathLst>
              <a:path w="1620520" h="1880870">
                <a:moveTo>
                  <a:pt x="0" y="1880616"/>
                </a:moveTo>
                <a:lnTo>
                  <a:pt x="1620012" y="1880616"/>
                </a:lnTo>
                <a:lnTo>
                  <a:pt x="1620012" y="0"/>
                </a:lnTo>
                <a:lnTo>
                  <a:pt x="0" y="0"/>
                </a:lnTo>
                <a:lnTo>
                  <a:pt x="0" y="1880616"/>
                </a:lnTo>
              </a:path>
            </a:pathLst>
          </a:custGeom>
          <a:ln w="10668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842754" y="3763517"/>
            <a:ext cx="2196465" cy="2214880"/>
          </a:xfrm>
          <a:custGeom>
            <a:avLst/>
            <a:gdLst/>
            <a:ahLst/>
            <a:cxnLst/>
            <a:rect l="l" t="t" r="r" b="b"/>
            <a:pathLst>
              <a:path w="2196465" h="2214879">
                <a:moveTo>
                  <a:pt x="0" y="2214371"/>
                </a:moveTo>
                <a:lnTo>
                  <a:pt x="2196084" y="2214371"/>
                </a:lnTo>
                <a:lnTo>
                  <a:pt x="2196084" y="0"/>
                </a:lnTo>
                <a:lnTo>
                  <a:pt x="0" y="0"/>
                </a:lnTo>
                <a:lnTo>
                  <a:pt x="0" y="2214371"/>
                </a:lnTo>
                <a:close/>
              </a:path>
            </a:pathLst>
          </a:custGeom>
          <a:solidFill>
            <a:srgbClr val="E4FFF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842754" y="3763517"/>
            <a:ext cx="2196465" cy="2214880"/>
          </a:xfrm>
          <a:custGeom>
            <a:avLst/>
            <a:gdLst/>
            <a:ahLst/>
            <a:cxnLst/>
            <a:rect l="l" t="t" r="r" b="b"/>
            <a:pathLst>
              <a:path w="2196465" h="2214879">
                <a:moveTo>
                  <a:pt x="0" y="2214371"/>
                </a:moveTo>
                <a:lnTo>
                  <a:pt x="2196084" y="2214371"/>
                </a:lnTo>
                <a:lnTo>
                  <a:pt x="2196084" y="0"/>
                </a:lnTo>
                <a:lnTo>
                  <a:pt x="0" y="0"/>
                </a:lnTo>
                <a:lnTo>
                  <a:pt x="0" y="2214371"/>
                </a:lnTo>
              </a:path>
            </a:pathLst>
          </a:custGeom>
          <a:ln w="10668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0005059" y="4105655"/>
            <a:ext cx="1821179" cy="16261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488294" y="6085433"/>
            <a:ext cx="9937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Antenna</a:t>
            </a:r>
            <a:r>
              <a:rPr kumimoji="0" sz="1400" b="0" i="0" u="none" strike="noStrike" kern="1200" cap="none" spc="-20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coil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524755" y="3989832"/>
            <a:ext cx="1431036" cy="1798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141207" y="4034028"/>
            <a:ext cx="1502663" cy="17541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090154" y="3952494"/>
            <a:ext cx="1620520" cy="1880870"/>
          </a:xfrm>
          <a:prstGeom prst="rect">
            <a:avLst/>
          </a:prstGeom>
          <a:solidFill>
            <a:srgbClr val="FADACC"/>
          </a:solidFill>
          <a:ln w="10667">
            <a:solidFill>
              <a:srgbClr val="7E7E7E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440690" marR="806450" lvl="0" indent="-43180" algn="l" defTabSz="914400" rtl="0" eaLnBrk="1" fontAlgn="auto" latinLnBrk="0" hangingPunct="1">
              <a:lnSpc>
                <a:spcPct val="16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13888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  </a:t>
            </a:r>
            <a:r>
              <a:rPr kumimoji="0" sz="2400" b="0" i="0" u="none" strike="noStrike" kern="1200" cap="none" spc="-15" normalizeH="0" baseline="13888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050" b="0" i="0" u="none" strike="noStrike" kern="1200" cap="none" spc="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05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050" b="0" i="0" u="none" strike="noStrike" kern="1200" cap="none" spc="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36322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13888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439404" y="6085433"/>
            <a:ext cx="9213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o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nn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e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cti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o</a:t>
            </a:r>
            <a:r>
              <a:rPr kumimoji="0" sz="1400" b="0" i="0" u="none" strike="noStrike" kern="1200" cap="none" spc="-10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542531" y="4186428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4">
                <a:moveTo>
                  <a:pt x="235331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949433" y="3967734"/>
            <a:ext cx="1967864" cy="1880870"/>
          </a:xfrm>
          <a:custGeom>
            <a:avLst/>
            <a:gdLst/>
            <a:ahLst/>
            <a:cxnLst/>
            <a:rect l="l" t="t" r="r" b="b"/>
            <a:pathLst>
              <a:path w="1967865" h="1880870">
                <a:moveTo>
                  <a:pt x="0" y="1880616"/>
                </a:moveTo>
                <a:lnTo>
                  <a:pt x="1967484" y="1880616"/>
                </a:lnTo>
                <a:lnTo>
                  <a:pt x="1967484" y="0"/>
                </a:lnTo>
                <a:lnTo>
                  <a:pt x="0" y="0"/>
                </a:lnTo>
                <a:lnTo>
                  <a:pt x="0" y="1880616"/>
                </a:lnTo>
              </a:path>
            </a:pathLst>
          </a:custGeom>
          <a:ln w="10668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276466" y="4080459"/>
            <a:ext cx="1835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528816" y="5576315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4">
                <a:moveTo>
                  <a:pt x="235330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263640" y="5470347"/>
            <a:ext cx="1835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Lb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318253" y="3652265"/>
            <a:ext cx="7795259" cy="2901950"/>
          </a:xfrm>
          <a:custGeom>
            <a:avLst/>
            <a:gdLst/>
            <a:ahLst/>
            <a:cxnLst/>
            <a:rect l="l" t="t" r="r" b="b"/>
            <a:pathLst>
              <a:path w="7795259" h="2901950">
                <a:moveTo>
                  <a:pt x="0" y="2901695"/>
                </a:moveTo>
                <a:lnTo>
                  <a:pt x="7795260" y="2901695"/>
                </a:lnTo>
                <a:lnTo>
                  <a:pt x="7795260" y="0"/>
                </a:lnTo>
                <a:lnTo>
                  <a:pt x="0" y="0"/>
                </a:lnTo>
                <a:lnTo>
                  <a:pt x="0" y="2901695"/>
                </a:lnTo>
              </a:path>
            </a:pathLst>
          </a:custGeom>
          <a:ln w="10668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427220" y="3515867"/>
            <a:ext cx="688975" cy="215265"/>
          </a:xfrm>
          <a:custGeom>
            <a:avLst/>
            <a:gdLst/>
            <a:ahLst/>
            <a:cxnLst/>
            <a:rect l="l" t="t" r="r" b="b"/>
            <a:pathLst>
              <a:path w="688975" h="215264">
                <a:moveTo>
                  <a:pt x="0" y="214884"/>
                </a:moveTo>
                <a:lnTo>
                  <a:pt x="688848" y="214884"/>
                </a:lnTo>
                <a:lnTo>
                  <a:pt x="688848" y="0"/>
                </a:lnTo>
                <a:lnTo>
                  <a:pt x="0" y="0"/>
                </a:lnTo>
                <a:lnTo>
                  <a:pt x="0" y="2148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607433" y="3494354"/>
            <a:ext cx="33020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T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g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864857" y="3763517"/>
            <a:ext cx="1096010" cy="2214880"/>
          </a:xfrm>
          <a:custGeom>
            <a:avLst/>
            <a:gdLst/>
            <a:ahLst/>
            <a:cxnLst/>
            <a:rect l="l" t="t" r="r" b="b"/>
            <a:pathLst>
              <a:path w="1096009" h="2214879">
                <a:moveTo>
                  <a:pt x="0" y="2214371"/>
                </a:moveTo>
                <a:lnTo>
                  <a:pt x="1095756" y="2214371"/>
                </a:lnTo>
                <a:lnTo>
                  <a:pt x="1095756" y="0"/>
                </a:lnTo>
                <a:lnTo>
                  <a:pt x="0" y="0"/>
                </a:lnTo>
                <a:lnTo>
                  <a:pt x="0" y="2214371"/>
                </a:lnTo>
                <a:close/>
              </a:path>
            </a:pathLst>
          </a:custGeom>
          <a:solidFill>
            <a:srgbClr val="FFF0C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864857" y="3763517"/>
            <a:ext cx="1096010" cy="2214880"/>
          </a:xfrm>
          <a:custGeom>
            <a:avLst/>
            <a:gdLst/>
            <a:ahLst/>
            <a:cxnLst/>
            <a:rect l="l" t="t" r="r" b="b"/>
            <a:pathLst>
              <a:path w="1096009" h="2214879">
                <a:moveTo>
                  <a:pt x="0" y="2214371"/>
                </a:moveTo>
                <a:lnTo>
                  <a:pt x="1095756" y="2214371"/>
                </a:lnTo>
                <a:lnTo>
                  <a:pt x="1095756" y="0"/>
                </a:lnTo>
                <a:lnTo>
                  <a:pt x="0" y="0"/>
                </a:lnTo>
                <a:lnTo>
                  <a:pt x="0" y="2214371"/>
                </a:lnTo>
              </a:path>
            </a:pathLst>
          </a:custGeom>
          <a:ln w="10668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150607" y="4034028"/>
            <a:ext cx="441959" cy="17541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931914" y="3967734"/>
            <a:ext cx="989330" cy="1880870"/>
          </a:xfrm>
          <a:prstGeom prst="rect">
            <a:avLst/>
          </a:prstGeom>
          <a:solidFill>
            <a:srgbClr val="FFF0CA"/>
          </a:solidFill>
          <a:ln w="10667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53784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0" normalizeH="0" baseline="13888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05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942581" y="6045809"/>
            <a:ext cx="90043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820" marR="5080" lvl="0" indent="-7175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1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R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e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s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o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na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ce  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capacitor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98931" y="2141220"/>
            <a:ext cx="3485515" cy="788035"/>
          </a:xfrm>
          <a:custGeom>
            <a:avLst/>
            <a:gdLst/>
            <a:ahLst/>
            <a:cxnLst/>
            <a:rect l="l" t="t" r="r" b="b"/>
            <a:pathLst>
              <a:path w="3485515" h="788035">
                <a:moveTo>
                  <a:pt x="3450717" y="0"/>
                </a:moveTo>
                <a:lnTo>
                  <a:pt x="34620" y="0"/>
                </a:lnTo>
                <a:lnTo>
                  <a:pt x="21147" y="2720"/>
                </a:lnTo>
                <a:lnTo>
                  <a:pt x="10142" y="10144"/>
                </a:lnTo>
                <a:lnTo>
                  <a:pt x="2721" y="21163"/>
                </a:lnTo>
                <a:lnTo>
                  <a:pt x="0" y="34670"/>
                </a:lnTo>
                <a:lnTo>
                  <a:pt x="0" y="753237"/>
                </a:lnTo>
                <a:lnTo>
                  <a:pt x="2721" y="766744"/>
                </a:lnTo>
                <a:lnTo>
                  <a:pt x="10142" y="777763"/>
                </a:lnTo>
                <a:lnTo>
                  <a:pt x="21147" y="785187"/>
                </a:lnTo>
                <a:lnTo>
                  <a:pt x="34620" y="787907"/>
                </a:lnTo>
                <a:lnTo>
                  <a:pt x="3450717" y="787907"/>
                </a:lnTo>
                <a:lnTo>
                  <a:pt x="3464224" y="785187"/>
                </a:lnTo>
                <a:lnTo>
                  <a:pt x="3475243" y="777763"/>
                </a:lnTo>
                <a:lnTo>
                  <a:pt x="3482667" y="766744"/>
                </a:lnTo>
                <a:lnTo>
                  <a:pt x="3485388" y="753237"/>
                </a:lnTo>
                <a:lnTo>
                  <a:pt x="3485388" y="34670"/>
                </a:lnTo>
                <a:lnTo>
                  <a:pt x="3482667" y="21163"/>
                </a:lnTo>
                <a:lnTo>
                  <a:pt x="3475243" y="10144"/>
                </a:lnTo>
                <a:lnTo>
                  <a:pt x="3464224" y="2720"/>
                </a:lnTo>
                <a:lnTo>
                  <a:pt x="3450717" y="0"/>
                </a:lnTo>
                <a:close/>
              </a:path>
            </a:pathLst>
          </a:custGeom>
          <a:solidFill>
            <a:srgbClr val="E4EEF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98931" y="2141220"/>
            <a:ext cx="3485515" cy="788035"/>
          </a:xfrm>
          <a:custGeom>
            <a:avLst/>
            <a:gdLst/>
            <a:ahLst/>
            <a:cxnLst/>
            <a:rect l="l" t="t" r="r" b="b"/>
            <a:pathLst>
              <a:path w="3485515" h="788035">
                <a:moveTo>
                  <a:pt x="0" y="34670"/>
                </a:moveTo>
                <a:lnTo>
                  <a:pt x="2721" y="21163"/>
                </a:lnTo>
                <a:lnTo>
                  <a:pt x="10142" y="10144"/>
                </a:lnTo>
                <a:lnTo>
                  <a:pt x="21147" y="2720"/>
                </a:lnTo>
                <a:lnTo>
                  <a:pt x="34620" y="0"/>
                </a:lnTo>
                <a:lnTo>
                  <a:pt x="3450717" y="0"/>
                </a:lnTo>
                <a:lnTo>
                  <a:pt x="3464224" y="2720"/>
                </a:lnTo>
                <a:lnTo>
                  <a:pt x="3475243" y="10144"/>
                </a:lnTo>
                <a:lnTo>
                  <a:pt x="3482667" y="21163"/>
                </a:lnTo>
                <a:lnTo>
                  <a:pt x="3485388" y="34670"/>
                </a:lnTo>
                <a:lnTo>
                  <a:pt x="3485388" y="753237"/>
                </a:lnTo>
                <a:lnTo>
                  <a:pt x="3482667" y="766744"/>
                </a:lnTo>
                <a:lnTo>
                  <a:pt x="3475243" y="777763"/>
                </a:lnTo>
                <a:lnTo>
                  <a:pt x="3464224" y="785187"/>
                </a:lnTo>
                <a:lnTo>
                  <a:pt x="3450717" y="787907"/>
                </a:lnTo>
                <a:lnTo>
                  <a:pt x="34620" y="787907"/>
                </a:lnTo>
                <a:lnTo>
                  <a:pt x="21147" y="785187"/>
                </a:lnTo>
                <a:lnTo>
                  <a:pt x="10142" y="777763"/>
                </a:lnTo>
                <a:lnTo>
                  <a:pt x="2721" y="766744"/>
                </a:lnTo>
                <a:lnTo>
                  <a:pt x="0" y="753237"/>
                </a:lnTo>
                <a:lnTo>
                  <a:pt x="0" y="34670"/>
                </a:lnTo>
                <a:close/>
              </a:path>
            </a:pathLst>
          </a:custGeom>
          <a:ln w="12192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70813" y="2507360"/>
            <a:ext cx="50800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2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𝑡</a:t>
            </a:r>
            <a:r>
              <a:rPr kumimoji="0" sz="1300" b="0" i="0" u="none" strike="noStrike" kern="1200" cap="none" spc="2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300" b="0" i="0" u="none" strike="noStrike" kern="1200" cap="none" spc="3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𝑟𝑔𝑒𝑡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18413" y="2359532"/>
            <a:ext cx="9258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>
                <a:tab pos="721995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𝐶	=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701419" y="2553716"/>
            <a:ext cx="2263140" cy="0"/>
          </a:xfrm>
          <a:custGeom>
            <a:avLst/>
            <a:gdLst/>
            <a:ahLst/>
            <a:cxnLst/>
            <a:rect l="l" t="t" r="r" b="b"/>
            <a:pathLst>
              <a:path w="2263140">
                <a:moveTo>
                  <a:pt x="0" y="0"/>
                </a:moveTo>
                <a:lnTo>
                  <a:pt x="2263140" y="0"/>
                </a:lnTo>
              </a:path>
            </a:pathLst>
          </a:custGeom>
          <a:ln w="16763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762376" y="2167508"/>
            <a:ext cx="1536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723770" y="2606548"/>
            <a:ext cx="1802764" cy="236220"/>
          </a:xfrm>
          <a:custGeom>
            <a:avLst/>
            <a:gdLst/>
            <a:ahLst/>
            <a:cxnLst/>
            <a:rect l="l" t="t" r="r" b="b"/>
            <a:pathLst>
              <a:path w="1802764" h="236219">
                <a:moveTo>
                  <a:pt x="1727581" y="0"/>
                </a:moveTo>
                <a:lnTo>
                  <a:pt x="1724279" y="9525"/>
                </a:lnTo>
                <a:lnTo>
                  <a:pt x="1737919" y="15430"/>
                </a:lnTo>
                <a:lnTo>
                  <a:pt x="1749679" y="23622"/>
                </a:lnTo>
                <a:lnTo>
                  <a:pt x="1773533" y="61652"/>
                </a:lnTo>
                <a:lnTo>
                  <a:pt x="1781302" y="116712"/>
                </a:lnTo>
                <a:lnTo>
                  <a:pt x="1780422" y="137477"/>
                </a:lnTo>
                <a:lnTo>
                  <a:pt x="1767332" y="188340"/>
                </a:lnTo>
                <a:lnTo>
                  <a:pt x="1738114" y="220184"/>
                </a:lnTo>
                <a:lnTo>
                  <a:pt x="1724659" y="226187"/>
                </a:lnTo>
                <a:lnTo>
                  <a:pt x="1727581" y="235712"/>
                </a:lnTo>
                <a:lnTo>
                  <a:pt x="1772693" y="208994"/>
                </a:lnTo>
                <a:lnTo>
                  <a:pt x="1797970" y="159543"/>
                </a:lnTo>
                <a:lnTo>
                  <a:pt x="1802765" y="117855"/>
                </a:lnTo>
                <a:lnTo>
                  <a:pt x="1801550" y="96281"/>
                </a:lnTo>
                <a:lnTo>
                  <a:pt x="1791835" y="57991"/>
                </a:lnTo>
                <a:lnTo>
                  <a:pt x="1759696" y="15065"/>
                </a:lnTo>
                <a:lnTo>
                  <a:pt x="1744704" y="6145"/>
                </a:lnTo>
                <a:lnTo>
                  <a:pt x="1727581" y="0"/>
                </a:lnTo>
                <a:close/>
              </a:path>
              <a:path w="1802764" h="236219">
                <a:moveTo>
                  <a:pt x="75184" y="0"/>
                </a:moveTo>
                <a:lnTo>
                  <a:pt x="30214" y="26771"/>
                </a:lnTo>
                <a:lnTo>
                  <a:pt x="4857" y="76327"/>
                </a:lnTo>
                <a:lnTo>
                  <a:pt x="0" y="117855"/>
                </a:lnTo>
                <a:lnTo>
                  <a:pt x="1214" y="139521"/>
                </a:lnTo>
                <a:lnTo>
                  <a:pt x="10929" y="177899"/>
                </a:lnTo>
                <a:lnTo>
                  <a:pt x="43021" y="220662"/>
                </a:lnTo>
                <a:lnTo>
                  <a:pt x="75184" y="235712"/>
                </a:lnTo>
                <a:lnTo>
                  <a:pt x="78105" y="226187"/>
                </a:lnTo>
                <a:lnTo>
                  <a:pt x="64722" y="220184"/>
                </a:lnTo>
                <a:lnTo>
                  <a:pt x="53149" y="211883"/>
                </a:lnTo>
                <a:lnTo>
                  <a:pt x="29338" y="173291"/>
                </a:lnTo>
                <a:lnTo>
                  <a:pt x="21462" y="116712"/>
                </a:lnTo>
                <a:lnTo>
                  <a:pt x="22342" y="96565"/>
                </a:lnTo>
                <a:lnTo>
                  <a:pt x="35433" y="46862"/>
                </a:lnTo>
                <a:lnTo>
                  <a:pt x="64936" y="15430"/>
                </a:lnTo>
                <a:lnTo>
                  <a:pt x="78486" y="9525"/>
                </a:lnTo>
                <a:lnTo>
                  <a:pt x="75184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806829" y="2530220"/>
            <a:ext cx="9010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 · 𝜋 ·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</a:t>
            </a:r>
            <a:r>
              <a:rPr kumimoji="0" sz="1950" b="0" i="0" u="none" strike="noStrike" kern="1200" cap="none" spc="7" normalizeH="0" baseline="-21367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𝑟</a:t>
            </a:r>
            <a:endParaRPr kumimoji="0" sz="1950" b="0" i="0" u="none" strike="noStrike" kern="1200" cap="none" spc="0" normalizeH="0" baseline="-21367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756280" y="2740532"/>
            <a:ext cx="13970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2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−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940685" y="2530220"/>
            <a:ext cx="1032510" cy="376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07695" marR="0" lvl="0" indent="0" algn="l" defTabSz="914400" rtl="0" eaLnBrk="1" fontAlgn="auto" latinLnBrk="0" hangingPunct="1">
              <a:lnSpc>
                <a:spcPts val="1795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50" b="0" i="0" u="none" strike="noStrike" kern="1200" cap="none" spc="22" normalizeH="0" baseline="25641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·</a:t>
            </a:r>
            <a:r>
              <a:rPr kumimoji="0" sz="2000" b="0" i="0" u="none" strike="noStrike" kern="1200" cap="none" spc="4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𝐿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0" marR="0" lvl="0" indent="0" algn="l" defTabSz="914400" rtl="0" eaLnBrk="1" fontAlgn="auto" latinLnBrk="0" hangingPunct="1">
              <a:lnSpc>
                <a:spcPts val="9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1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𝑡𝑎𝑟𝑔𝑒𝑡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74700" y="3138042"/>
            <a:ext cx="287464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5745" marR="5080" lvl="0" indent="-233045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Pct val="78125"/>
              <a:buFontTx/>
              <a:buChar char="•"/>
              <a:tabLst>
                <a:tab pos="245745" algn="l"/>
                <a:tab pos="246379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 can calculate the extra  capacitance that needs to be  soldered in parallel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1" i="1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575" b="1" i="1" u="none" strike="noStrike" kern="1200" cap="none" spc="0" normalizeH="0" baseline="-21164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by: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21791" y="4165853"/>
            <a:ext cx="33940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28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15" normalizeH="0" baseline="13888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𝐶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𝑅𝑒𝑠 </a:t>
            </a:r>
            <a:r>
              <a:rPr kumimoji="0" sz="3000" b="0" i="0" u="none" strike="noStrike" kern="1200" cap="none" spc="0" normalizeH="0" baseline="13888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 </a:t>
            </a:r>
            <a:r>
              <a:rPr kumimoji="0" sz="3000" b="0" i="0" u="none" strike="noStrike" kern="1200" cap="none" spc="15" normalizeH="0" baseline="13888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𝐶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𝑡𝑎𝑟𝑔𝑒𝑡 </a:t>
            </a:r>
            <a:r>
              <a:rPr kumimoji="0" sz="3000" b="0" i="0" u="none" strike="noStrike" kern="1200" cap="none" spc="0" normalizeH="0" baseline="13888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− </a:t>
            </a:r>
            <a:r>
              <a:rPr kumimoji="0" sz="3000" b="0" i="0" u="none" strike="noStrike" kern="1200" cap="none" spc="15" normalizeH="0" baseline="13888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𝐶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𝑓𝑟 </a:t>
            </a:r>
            <a:r>
              <a:rPr kumimoji="0" sz="1950" b="0" i="0" u="none" strike="noStrike" kern="1200" cap="none" spc="30" normalizeH="0" baseline="-21367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−</a:t>
            </a:r>
            <a:r>
              <a:rPr kumimoji="0" sz="1950" b="0" i="0" u="none" strike="noStrike" kern="1200" cap="none" spc="22" normalizeH="0" baseline="-21367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1300" b="0" i="0" u="none" strike="noStrike" kern="1200" cap="none" spc="1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𝑐𝑢𝑟𝑟𝑒𝑛𝑡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98931" y="4885944"/>
            <a:ext cx="3416935" cy="1435735"/>
          </a:xfrm>
          <a:prstGeom prst="rect">
            <a:avLst/>
          </a:prstGeom>
          <a:solidFill>
            <a:srgbClr val="E4EEF8"/>
          </a:solidFill>
          <a:ln w="12192">
            <a:solidFill>
              <a:srgbClr val="F1F1F1"/>
            </a:solidFill>
          </a:ln>
        </p:spPr>
        <p:txBody>
          <a:bodyPr vert="horz" wrap="square" lIns="0" tIns="91440" rIns="0" bIns="0" rtlCol="0">
            <a:spAutoFit/>
          </a:bodyPr>
          <a:lstStyle/>
          <a:p>
            <a:pPr marL="156210" marR="198120" lvl="0" indent="0" algn="l" defTabSz="914400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Note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For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single tag operation, a  tuning slightly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above 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13.56 MHz</a:t>
            </a:r>
            <a:r>
              <a:rPr kumimoji="0" sz="1400" b="1" i="0" u="none" strike="noStrike" kern="1200" cap="none" spc="-16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would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lead to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maximum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read-/write distance. 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Due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manufacturing tolerances,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 nominal frequency of 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14.5 MHz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 single tag operation is</a:t>
            </a:r>
            <a:r>
              <a:rPr kumimoji="0" sz="1400" b="0" i="0" u="none" strike="noStrike" kern="1200" cap="none" spc="-12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recommended.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0048894" y="762726"/>
            <a:ext cx="1948033" cy="13062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9640823" y="1317497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362" y="0"/>
                </a:lnTo>
              </a:path>
            </a:pathLst>
          </a:custGeom>
          <a:ln w="28955">
            <a:solidFill>
              <a:srgbClr val="3950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8952738" y="1317497"/>
            <a:ext cx="525145" cy="0"/>
          </a:xfrm>
          <a:custGeom>
            <a:avLst/>
            <a:gdLst/>
            <a:ahLst/>
            <a:cxnLst/>
            <a:rect l="l" t="t" r="r" b="b"/>
            <a:pathLst>
              <a:path w="525145">
                <a:moveTo>
                  <a:pt x="0" y="0"/>
                </a:moveTo>
                <a:lnTo>
                  <a:pt x="525017" y="0"/>
                </a:lnTo>
              </a:path>
            </a:pathLst>
          </a:custGeom>
          <a:ln w="28955">
            <a:solidFill>
              <a:srgbClr val="3950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9640823" y="1454658"/>
            <a:ext cx="470534" cy="0"/>
          </a:xfrm>
          <a:custGeom>
            <a:avLst/>
            <a:gdLst/>
            <a:ahLst/>
            <a:cxnLst/>
            <a:rect l="l" t="t" r="r" b="b"/>
            <a:pathLst>
              <a:path w="470534">
                <a:moveTo>
                  <a:pt x="0" y="0"/>
                </a:moveTo>
                <a:lnTo>
                  <a:pt x="470026" y="0"/>
                </a:lnTo>
              </a:path>
            </a:pathLst>
          </a:custGeom>
          <a:ln w="28955">
            <a:solidFill>
              <a:srgbClr val="3950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8952738" y="1454658"/>
            <a:ext cx="525145" cy="0"/>
          </a:xfrm>
          <a:custGeom>
            <a:avLst/>
            <a:gdLst/>
            <a:ahLst/>
            <a:cxnLst/>
            <a:rect l="l" t="t" r="r" b="b"/>
            <a:pathLst>
              <a:path w="525145">
                <a:moveTo>
                  <a:pt x="0" y="0"/>
                </a:moveTo>
                <a:lnTo>
                  <a:pt x="525017" y="0"/>
                </a:lnTo>
              </a:path>
            </a:pathLst>
          </a:custGeom>
          <a:ln w="28955">
            <a:solidFill>
              <a:srgbClr val="3950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737347" y="944880"/>
            <a:ext cx="1214627" cy="10165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8654795" y="2156460"/>
            <a:ext cx="467893" cy="13792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8680704" y="2182367"/>
            <a:ext cx="365760" cy="1277620"/>
          </a:xfrm>
          <a:custGeom>
            <a:avLst/>
            <a:gdLst/>
            <a:ahLst/>
            <a:cxnLst/>
            <a:rect l="l" t="t" r="r" b="b"/>
            <a:pathLst>
              <a:path w="365759" h="1277620">
                <a:moveTo>
                  <a:pt x="365760" y="981710"/>
                </a:moveTo>
                <a:lnTo>
                  <a:pt x="0" y="981710"/>
                </a:lnTo>
                <a:lnTo>
                  <a:pt x="182879" y="1277112"/>
                </a:lnTo>
                <a:lnTo>
                  <a:pt x="365760" y="981710"/>
                </a:lnTo>
                <a:close/>
              </a:path>
              <a:path w="365759" h="1277620">
                <a:moveTo>
                  <a:pt x="288925" y="0"/>
                </a:moveTo>
                <a:lnTo>
                  <a:pt x="76835" y="0"/>
                </a:lnTo>
                <a:lnTo>
                  <a:pt x="76835" y="981710"/>
                </a:lnTo>
                <a:lnTo>
                  <a:pt x="288925" y="981710"/>
                </a:lnTo>
                <a:lnTo>
                  <a:pt x="288925" y="0"/>
                </a:lnTo>
                <a:close/>
              </a:path>
            </a:pathLst>
          </a:custGeom>
          <a:solidFill>
            <a:srgbClr val="7AB0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0652506" y="231470"/>
            <a:ext cx="1004569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Antenna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coil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1115293" y="512826"/>
            <a:ext cx="76200" cy="616585"/>
          </a:xfrm>
          <a:custGeom>
            <a:avLst/>
            <a:gdLst/>
            <a:ahLst/>
            <a:cxnLst/>
            <a:rect l="l" t="t" r="r" b="b"/>
            <a:pathLst>
              <a:path w="76200" h="616585">
                <a:moveTo>
                  <a:pt x="31750" y="540131"/>
                </a:moveTo>
                <a:lnTo>
                  <a:pt x="0" y="540131"/>
                </a:lnTo>
                <a:lnTo>
                  <a:pt x="38100" y="616331"/>
                </a:lnTo>
                <a:lnTo>
                  <a:pt x="69850" y="552831"/>
                </a:lnTo>
                <a:lnTo>
                  <a:pt x="31750" y="552831"/>
                </a:lnTo>
                <a:lnTo>
                  <a:pt x="31750" y="540131"/>
                </a:lnTo>
                <a:close/>
              </a:path>
              <a:path w="76200" h="616585">
                <a:moveTo>
                  <a:pt x="44450" y="0"/>
                </a:moveTo>
                <a:lnTo>
                  <a:pt x="31750" y="0"/>
                </a:lnTo>
                <a:lnTo>
                  <a:pt x="31750" y="552831"/>
                </a:lnTo>
                <a:lnTo>
                  <a:pt x="44450" y="552831"/>
                </a:lnTo>
                <a:lnTo>
                  <a:pt x="44450" y="0"/>
                </a:lnTo>
                <a:close/>
              </a:path>
              <a:path w="76200" h="616585">
                <a:moveTo>
                  <a:pt x="76200" y="540131"/>
                </a:moveTo>
                <a:lnTo>
                  <a:pt x="44450" y="540131"/>
                </a:lnTo>
                <a:lnTo>
                  <a:pt x="44450" y="552831"/>
                </a:lnTo>
                <a:lnTo>
                  <a:pt x="69850" y="552831"/>
                </a:lnTo>
                <a:lnTo>
                  <a:pt x="76200" y="54013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9819131" y="2138172"/>
            <a:ext cx="1959864" cy="9555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9019031" y="1284732"/>
            <a:ext cx="963294" cy="1277620"/>
          </a:xfrm>
          <a:custGeom>
            <a:avLst/>
            <a:gdLst/>
            <a:ahLst/>
            <a:cxnLst/>
            <a:rect l="l" t="t" r="r" b="b"/>
            <a:pathLst>
              <a:path w="963295" h="1277620">
                <a:moveTo>
                  <a:pt x="58361" y="83792"/>
                </a:moveTo>
                <a:lnTo>
                  <a:pt x="43942" y="86867"/>
                </a:lnTo>
                <a:lnTo>
                  <a:pt x="29437" y="86867"/>
                </a:lnTo>
                <a:lnTo>
                  <a:pt x="29591" y="100710"/>
                </a:lnTo>
                <a:lnTo>
                  <a:pt x="31496" y="158114"/>
                </a:lnTo>
                <a:lnTo>
                  <a:pt x="34544" y="215264"/>
                </a:lnTo>
                <a:lnTo>
                  <a:pt x="38862" y="271906"/>
                </a:lnTo>
                <a:lnTo>
                  <a:pt x="44323" y="328421"/>
                </a:lnTo>
                <a:lnTo>
                  <a:pt x="50800" y="384047"/>
                </a:lnTo>
                <a:lnTo>
                  <a:pt x="58293" y="439165"/>
                </a:lnTo>
                <a:lnTo>
                  <a:pt x="66801" y="493394"/>
                </a:lnTo>
                <a:lnTo>
                  <a:pt x="76326" y="546862"/>
                </a:lnTo>
                <a:lnTo>
                  <a:pt x="86741" y="599313"/>
                </a:lnTo>
                <a:lnTo>
                  <a:pt x="98044" y="650620"/>
                </a:lnTo>
                <a:lnTo>
                  <a:pt x="110236" y="700785"/>
                </a:lnTo>
                <a:lnTo>
                  <a:pt x="123317" y="749426"/>
                </a:lnTo>
                <a:lnTo>
                  <a:pt x="137033" y="796797"/>
                </a:lnTo>
                <a:lnTo>
                  <a:pt x="151511" y="842517"/>
                </a:lnTo>
                <a:lnTo>
                  <a:pt x="166750" y="886587"/>
                </a:lnTo>
                <a:lnTo>
                  <a:pt x="182625" y="928877"/>
                </a:lnTo>
                <a:lnTo>
                  <a:pt x="199009" y="969390"/>
                </a:lnTo>
                <a:lnTo>
                  <a:pt x="216153" y="1007871"/>
                </a:lnTo>
                <a:lnTo>
                  <a:pt x="233679" y="1044193"/>
                </a:lnTo>
                <a:lnTo>
                  <a:pt x="251841" y="1078483"/>
                </a:lnTo>
                <a:lnTo>
                  <a:pt x="280035" y="1125473"/>
                </a:lnTo>
                <a:lnTo>
                  <a:pt x="309245" y="1166876"/>
                </a:lnTo>
                <a:lnTo>
                  <a:pt x="339344" y="1202435"/>
                </a:lnTo>
                <a:lnTo>
                  <a:pt x="370459" y="1231645"/>
                </a:lnTo>
                <a:lnTo>
                  <a:pt x="402336" y="1254252"/>
                </a:lnTo>
                <a:lnTo>
                  <a:pt x="446786" y="1272920"/>
                </a:lnTo>
                <a:lnTo>
                  <a:pt x="480949" y="1277492"/>
                </a:lnTo>
                <a:lnTo>
                  <a:pt x="563626" y="1276730"/>
                </a:lnTo>
                <a:lnTo>
                  <a:pt x="643001" y="1274444"/>
                </a:lnTo>
                <a:lnTo>
                  <a:pt x="717423" y="1270762"/>
                </a:lnTo>
                <a:lnTo>
                  <a:pt x="768223" y="1267459"/>
                </a:lnTo>
                <a:lnTo>
                  <a:pt x="840613" y="1260728"/>
                </a:lnTo>
                <a:lnTo>
                  <a:pt x="876426" y="1255776"/>
                </a:lnTo>
                <a:lnTo>
                  <a:pt x="877062" y="1255648"/>
                </a:lnTo>
                <a:lnTo>
                  <a:pt x="885705" y="1252930"/>
                </a:lnTo>
                <a:lnTo>
                  <a:pt x="883175" y="1248537"/>
                </a:lnTo>
                <a:lnTo>
                  <a:pt x="482346" y="1248537"/>
                </a:lnTo>
                <a:lnTo>
                  <a:pt x="473201" y="1248155"/>
                </a:lnTo>
                <a:lnTo>
                  <a:pt x="427100" y="1234566"/>
                </a:lnTo>
                <a:lnTo>
                  <a:pt x="389254" y="1209675"/>
                </a:lnTo>
                <a:lnTo>
                  <a:pt x="360807" y="1182877"/>
                </a:lnTo>
                <a:lnTo>
                  <a:pt x="332359" y="1149603"/>
                </a:lnTo>
                <a:lnTo>
                  <a:pt x="304546" y="1109979"/>
                </a:lnTo>
                <a:lnTo>
                  <a:pt x="277368" y="1064767"/>
                </a:lnTo>
                <a:lnTo>
                  <a:pt x="242570" y="996060"/>
                </a:lnTo>
                <a:lnTo>
                  <a:pt x="225806" y="958468"/>
                </a:lnTo>
                <a:lnTo>
                  <a:pt x="209676" y="918717"/>
                </a:lnTo>
                <a:lnTo>
                  <a:pt x="194056" y="877188"/>
                </a:lnTo>
                <a:lnTo>
                  <a:pt x="179197" y="833754"/>
                </a:lnTo>
                <a:lnTo>
                  <a:pt x="164846" y="788669"/>
                </a:lnTo>
                <a:lnTo>
                  <a:pt x="151257" y="741933"/>
                </a:lnTo>
                <a:lnTo>
                  <a:pt x="138429" y="693927"/>
                </a:lnTo>
                <a:lnTo>
                  <a:pt x="126365" y="644397"/>
                </a:lnTo>
                <a:lnTo>
                  <a:pt x="115189" y="593725"/>
                </a:lnTo>
                <a:lnTo>
                  <a:pt x="104775" y="541781"/>
                </a:lnTo>
                <a:lnTo>
                  <a:pt x="95376" y="488950"/>
                </a:lnTo>
                <a:lnTo>
                  <a:pt x="86868" y="435228"/>
                </a:lnTo>
                <a:lnTo>
                  <a:pt x="79501" y="380745"/>
                </a:lnTo>
                <a:lnTo>
                  <a:pt x="73025" y="325627"/>
                </a:lnTo>
                <a:lnTo>
                  <a:pt x="67691" y="269875"/>
                </a:lnTo>
                <a:lnTo>
                  <a:pt x="63500" y="213613"/>
                </a:lnTo>
                <a:lnTo>
                  <a:pt x="60325" y="157225"/>
                </a:lnTo>
                <a:lnTo>
                  <a:pt x="58547" y="100456"/>
                </a:lnTo>
                <a:lnTo>
                  <a:pt x="58396" y="86867"/>
                </a:lnTo>
                <a:lnTo>
                  <a:pt x="43942" y="86867"/>
                </a:lnTo>
                <a:lnTo>
                  <a:pt x="29406" y="84103"/>
                </a:lnTo>
                <a:lnTo>
                  <a:pt x="58365" y="84103"/>
                </a:lnTo>
                <a:lnTo>
                  <a:pt x="58361" y="83792"/>
                </a:lnTo>
                <a:close/>
              </a:path>
              <a:path w="963295" h="1277620">
                <a:moveTo>
                  <a:pt x="961136" y="1213230"/>
                </a:moveTo>
                <a:lnTo>
                  <a:pt x="915543" y="1213230"/>
                </a:lnTo>
                <a:lnTo>
                  <a:pt x="924306" y="1240789"/>
                </a:lnTo>
                <a:lnTo>
                  <a:pt x="885705" y="1252930"/>
                </a:lnTo>
                <a:lnTo>
                  <a:pt x="887271" y="1255648"/>
                </a:lnTo>
                <a:lnTo>
                  <a:pt x="887372" y="1255776"/>
                </a:lnTo>
                <a:lnTo>
                  <a:pt x="900541" y="1265888"/>
                </a:lnTo>
                <a:lnTo>
                  <a:pt x="916592" y="1270347"/>
                </a:lnTo>
                <a:lnTo>
                  <a:pt x="933703" y="1268221"/>
                </a:lnTo>
                <a:lnTo>
                  <a:pt x="948652" y="1259611"/>
                </a:lnTo>
                <a:lnTo>
                  <a:pt x="958802" y="1246393"/>
                </a:lnTo>
                <a:lnTo>
                  <a:pt x="963216" y="1230502"/>
                </a:lnTo>
                <a:lnTo>
                  <a:pt x="963091" y="1228978"/>
                </a:lnTo>
                <a:lnTo>
                  <a:pt x="961136" y="1213230"/>
                </a:lnTo>
                <a:close/>
              </a:path>
              <a:path w="963295" h="1277620">
                <a:moveTo>
                  <a:pt x="915543" y="1213230"/>
                </a:moveTo>
                <a:lnTo>
                  <a:pt x="876794" y="1225346"/>
                </a:lnTo>
                <a:lnTo>
                  <a:pt x="878713" y="1240789"/>
                </a:lnTo>
                <a:lnTo>
                  <a:pt x="885705" y="1252930"/>
                </a:lnTo>
                <a:lnTo>
                  <a:pt x="924306" y="1240789"/>
                </a:lnTo>
                <a:lnTo>
                  <a:pt x="915543" y="1213230"/>
                </a:lnTo>
                <a:close/>
              </a:path>
              <a:path w="963295" h="1277620">
                <a:moveTo>
                  <a:pt x="869455" y="1227641"/>
                </a:moveTo>
                <a:lnTo>
                  <a:pt x="824738" y="1233423"/>
                </a:lnTo>
                <a:lnTo>
                  <a:pt x="781812" y="1237360"/>
                </a:lnTo>
                <a:lnTo>
                  <a:pt x="715899" y="1241932"/>
                </a:lnTo>
                <a:lnTo>
                  <a:pt x="642112" y="1245489"/>
                </a:lnTo>
                <a:lnTo>
                  <a:pt x="603123" y="1246758"/>
                </a:lnTo>
                <a:lnTo>
                  <a:pt x="522604" y="1248409"/>
                </a:lnTo>
                <a:lnTo>
                  <a:pt x="482346" y="1248537"/>
                </a:lnTo>
                <a:lnTo>
                  <a:pt x="883175" y="1248537"/>
                </a:lnTo>
                <a:lnTo>
                  <a:pt x="878713" y="1240789"/>
                </a:lnTo>
                <a:lnTo>
                  <a:pt x="877119" y="1227963"/>
                </a:lnTo>
                <a:lnTo>
                  <a:pt x="868426" y="1227963"/>
                </a:lnTo>
                <a:lnTo>
                  <a:pt x="869455" y="1227641"/>
                </a:lnTo>
                <a:close/>
              </a:path>
              <a:path w="963295" h="1277620">
                <a:moveTo>
                  <a:pt x="870712" y="1227454"/>
                </a:moveTo>
                <a:lnTo>
                  <a:pt x="869455" y="1227641"/>
                </a:lnTo>
                <a:lnTo>
                  <a:pt x="868426" y="1227963"/>
                </a:lnTo>
                <a:lnTo>
                  <a:pt x="870712" y="1227454"/>
                </a:lnTo>
                <a:close/>
              </a:path>
              <a:path w="963295" h="1277620">
                <a:moveTo>
                  <a:pt x="877056" y="1227454"/>
                </a:moveTo>
                <a:lnTo>
                  <a:pt x="870712" y="1227454"/>
                </a:lnTo>
                <a:lnTo>
                  <a:pt x="868426" y="1227963"/>
                </a:lnTo>
                <a:lnTo>
                  <a:pt x="877119" y="1227963"/>
                </a:lnTo>
                <a:lnTo>
                  <a:pt x="877056" y="1227454"/>
                </a:lnTo>
                <a:close/>
              </a:path>
              <a:path w="963295" h="1277620">
                <a:moveTo>
                  <a:pt x="876794" y="1225346"/>
                </a:moveTo>
                <a:lnTo>
                  <a:pt x="869455" y="1227641"/>
                </a:lnTo>
                <a:lnTo>
                  <a:pt x="870712" y="1227454"/>
                </a:lnTo>
                <a:lnTo>
                  <a:pt x="877056" y="1227454"/>
                </a:lnTo>
                <a:lnTo>
                  <a:pt x="876794" y="1225346"/>
                </a:lnTo>
                <a:close/>
              </a:path>
              <a:path w="963295" h="1277620">
                <a:moveTo>
                  <a:pt x="923256" y="1183673"/>
                </a:moveTo>
                <a:lnTo>
                  <a:pt x="906145" y="1185798"/>
                </a:lnTo>
                <a:lnTo>
                  <a:pt x="891196" y="1194409"/>
                </a:lnTo>
                <a:lnTo>
                  <a:pt x="881046" y="1207627"/>
                </a:lnTo>
                <a:lnTo>
                  <a:pt x="876587" y="1223678"/>
                </a:lnTo>
                <a:lnTo>
                  <a:pt x="876794" y="1225346"/>
                </a:lnTo>
                <a:lnTo>
                  <a:pt x="915543" y="1213230"/>
                </a:lnTo>
                <a:lnTo>
                  <a:pt x="961136" y="1213230"/>
                </a:lnTo>
                <a:lnTo>
                  <a:pt x="952525" y="1198282"/>
                </a:lnTo>
                <a:lnTo>
                  <a:pt x="939307" y="1188132"/>
                </a:lnTo>
                <a:lnTo>
                  <a:pt x="923256" y="1183673"/>
                </a:lnTo>
                <a:close/>
              </a:path>
              <a:path w="963295" h="1277620">
                <a:moveTo>
                  <a:pt x="57912" y="43306"/>
                </a:moveTo>
                <a:lnTo>
                  <a:pt x="28956" y="43560"/>
                </a:lnTo>
                <a:lnTo>
                  <a:pt x="29406" y="84103"/>
                </a:lnTo>
                <a:lnTo>
                  <a:pt x="43942" y="86867"/>
                </a:lnTo>
                <a:lnTo>
                  <a:pt x="58361" y="83792"/>
                </a:lnTo>
                <a:lnTo>
                  <a:pt x="57912" y="43306"/>
                </a:lnTo>
                <a:close/>
              </a:path>
              <a:path w="963295" h="1277620">
                <a:moveTo>
                  <a:pt x="42925" y="0"/>
                </a:moveTo>
                <a:lnTo>
                  <a:pt x="26056" y="3597"/>
                </a:lnTo>
                <a:lnTo>
                  <a:pt x="12366" y="13065"/>
                </a:lnTo>
                <a:lnTo>
                  <a:pt x="3224" y="26985"/>
                </a:lnTo>
                <a:lnTo>
                  <a:pt x="0" y="43941"/>
                </a:lnTo>
                <a:lnTo>
                  <a:pt x="3597" y="60811"/>
                </a:lnTo>
                <a:lnTo>
                  <a:pt x="13065" y="74501"/>
                </a:lnTo>
                <a:lnTo>
                  <a:pt x="26985" y="83643"/>
                </a:lnTo>
                <a:lnTo>
                  <a:pt x="29406" y="84103"/>
                </a:lnTo>
                <a:lnTo>
                  <a:pt x="28956" y="43560"/>
                </a:lnTo>
                <a:lnTo>
                  <a:pt x="86795" y="43306"/>
                </a:lnTo>
                <a:lnTo>
                  <a:pt x="86868" y="42925"/>
                </a:lnTo>
                <a:lnTo>
                  <a:pt x="83270" y="26056"/>
                </a:lnTo>
                <a:lnTo>
                  <a:pt x="73802" y="12366"/>
                </a:lnTo>
                <a:lnTo>
                  <a:pt x="59882" y="3224"/>
                </a:lnTo>
                <a:lnTo>
                  <a:pt x="42925" y="0"/>
                </a:lnTo>
                <a:close/>
              </a:path>
              <a:path w="963295" h="1277620">
                <a:moveTo>
                  <a:pt x="86795" y="43306"/>
                </a:moveTo>
                <a:lnTo>
                  <a:pt x="57912" y="43306"/>
                </a:lnTo>
                <a:lnTo>
                  <a:pt x="58361" y="83792"/>
                </a:lnTo>
                <a:lnTo>
                  <a:pt x="60811" y="83270"/>
                </a:lnTo>
                <a:lnTo>
                  <a:pt x="74501" y="73802"/>
                </a:lnTo>
                <a:lnTo>
                  <a:pt x="83643" y="59882"/>
                </a:lnTo>
                <a:lnTo>
                  <a:pt x="86795" y="43306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9022080" y="1402080"/>
            <a:ext cx="935990" cy="1162685"/>
          </a:xfrm>
          <a:custGeom>
            <a:avLst/>
            <a:gdLst/>
            <a:ahLst/>
            <a:cxnLst/>
            <a:rect l="l" t="t" r="r" b="b"/>
            <a:pathLst>
              <a:path w="935990" h="1162685">
                <a:moveTo>
                  <a:pt x="58310" y="83803"/>
                </a:moveTo>
                <a:lnTo>
                  <a:pt x="43942" y="86868"/>
                </a:lnTo>
                <a:lnTo>
                  <a:pt x="29486" y="86868"/>
                </a:lnTo>
                <a:lnTo>
                  <a:pt x="29591" y="95377"/>
                </a:lnTo>
                <a:lnTo>
                  <a:pt x="31496" y="147447"/>
                </a:lnTo>
                <a:lnTo>
                  <a:pt x="34417" y="199136"/>
                </a:lnTo>
                <a:lnTo>
                  <a:pt x="38480" y="250571"/>
                </a:lnTo>
                <a:lnTo>
                  <a:pt x="43815" y="301752"/>
                </a:lnTo>
                <a:lnTo>
                  <a:pt x="50038" y="352171"/>
                </a:lnTo>
                <a:lnTo>
                  <a:pt x="57403" y="402209"/>
                </a:lnTo>
                <a:lnTo>
                  <a:pt x="65659" y="451358"/>
                </a:lnTo>
                <a:lnTo>
                  <a:pt x="74802" y="499872"/>
                </a:lnTo>
                <a:lnTo>
                  <a:pt x="84963" y="547370"/>
                </a:lnTo>
                <a:lnTo>
                  <a:pt x="95885" y="593852"/>
                </a:lnTo>
                <a:lnTo>
                  <a:pt x="107696" y="639191"/>
                </a:lnTo>
                <a:lnTo>
                  <a:pt x="120396" y="683514"/>
                </a:lnTo>
                <a:lnTo>
                  <a:pt x="133730" y="726313"/>
                </a:lnTo>
                <a:lnTo>
                  <a:pt x="147700" y="767715"/>
                </a:lnTo>
                <a:lnTo>
                  <a:pt x="162433" y="807720"/>
                </a:lnTo>
                <a:lnTo>
                  <a:pt x="177800" y="846201"/>
                </a:lnTo>
                <a:lnTo>
                  <a:pt x="193801" y="882904"/>
                </a:lnTo>
                <a:lnTo>
                  <a:pt x="210439" y="917702"/>
                </a:lnTo>
                <a:lnTo>
                  <a:pt x="245110" y="981710"/>
                </a:lnTo>
                <a:lnTo>
                  <a:pt x="272415" y="1024509"/>
                </a:lnTo>
                <a:lnTo>
                  <a:pt x="300736" y="1062101"/>
                </a:lnTo>
                <a:lnTo>
                  <a:pt x="329946" y="1094359"/>
                </a:lnTo>
                <a:lnTo>
                  <a:pt x="360172" y="1120902"/>
                </a:lnTo>
                <a:lnTo>
                  <a:pt x="401827" y="1146810"/>
                </a:lnTo>
                <a:lnTo>
                  <a:pt x="445135" y="1160526"/>
                </a:lnTo>
                <a:lnTo>
                  <a:pt x="467360" y="1162431"/>
                </a:lnTo>
                <a:lnTo>
                  <a:pt x="507746" y="1162177"/>
                </a:lnTo>
                <a:lnTo>
                  <a:pt x="586359" y="1160272"/>
                </a:lnTo>
                <a:lnTo>
                  <a:pt x="696468" y="1154684"/>
                </a:lnTo>
                <a:lnTo>
                  <a:pt x="761111" y="1149350"/>
                </a:lnTo>
                <a:lnTo>
                  <a:pt x="803275" y="1144524"/>
                </a:lnTo>
                <a:lnTo>
                  <a:pt x="850138" y="1137412"/>
                </a:lnTo>
                <a:lnTo>
                  <a:pt x="851916" y="1136777"/>
                </a:lnTo>
                <a:lnTo>
                  <a:pt x="859714" y="1133844"/>
                </a:lnTo>
                <a:lnTo>
                  <a:pt x="859471" y="1133475"/>
                </a:lnTo>
                <a:lnTo>
                  <a:pt x="468375" y="1133475"/>
                </a:lnTo>
                <a:lnTo>
                  <a:pt x="459740" y="1133221"/>
                </a:lnTo>
                <a:lnTo>
                  <a:pt x="414909" y="1120902"/>
                </a:lnTo>
                <a:lnTo>
                  <a:pt x="378205" y="1098169"/>
                </a:lnTo>
                <a:lnTo>
                  <a:pt x="341502" y="1064641"/>
                </a:lnTo>
                <a:lnTo>
                  <a:pt x="314325" y="1032637"/>
                </a:lnTo>
                <a:lnTo>
                  <a:pt x="287654" y="995299"/>
                </a:lnTo>
                <a:lnTo>
                  <a:pt x="253111" y="937514"/>
                </a:lnTo>
                <a:lnTo>
                  <a:pt x="220345" y="871220"/>
                </a:lnTo>
                <a:lnTo>
                  <a:pt x="204724" y="835406"/>
                </a:lnTo>
                <a:lnTo>
                  <a:pt x="189611" y="797814"/>
                </a:lnTo>
                <a:lnTo>
                  <a:pt x="175133" y="758444"/>
                </a:lnTo>
                <a:lnTo>
                  <a:pt x="161417" y="717677"/>
                </a:lnTo>
                <a:lnTo>
                  <a:pt x="148209" y="675513"/>
                </a:lnTo>
                <a:lnTo>
                  <a:pt x="135763" y="631952"/>
                </a:lnTo>
                <a:lnTo>
                  <a:pt x="124078" y="587248"/>
                </a:lnTo>
                <a:lnTo>
                  <a:pt x="113284" y="541274"/>
                </a:lnTo>
                <a:lnTo>
                  <a:pt x="103250" y="494411"/>
                </a:lnTo>
                <a:lnTo>
                  <a:pt x="94234" y="446659"/>
                </a:lnTo>
                <a:lnTo>
                  <a:pt x="86105" y="397891"/>
                </a:lnTo>
                <a:lnTo>
                  <a:pt x="78740" y="348615"/>
                </a:lnTo>
                <a:lnTo>
                  <a:pt x="72644" y="298704"/>
                </a:lnTo>
                <a:lnTo>
                  <a:pt x="67437" y="248285"/>
                </a:lnTo>
                <a:lnTo>
                  <a:pt x="63373" y="197485"/>
                </a:lnTo>
                <a:lnTo>
                  <a:pt x="60325" y="146304"/>
                </a:lnTo>
                <a:lnTo>
                  <a:pt x="58434" y="95377"/>
                </a:lnTo>
                <a:lnTo>
                  <a:pt x="58340" y="86868"/>
                </a:lnTo>
                <a:lnTo>
                  <a:pt x="43942" y="86868"/>
                </a:lnTo>
                <a:lnTo>
                  <a:pt x="29452" y="84112"/>
                </a:lnTo>
                <a:lnTo>
                  <a:pt x="58313" y="84112"/>
                </a:lnTo>
                <a:lnTo>
                  <a:pt x="58310" y="83803"/>
                </a:lnTo>
                <a:close/>
              </a:path>
              <a:path w="935990" h="1162685">
                <a:moveTo>
                  <a:pt x="933161" y="1092454"/>
                </a:moveTo>
                <a:lnTo>
                  <a:pt x="887222" y="1092454"/>
                </a:lnTo>
                <a:lnTo>
                  <a:pt x="897509" y="1119632"/>
                </a:lnTo>
                <a:lnTo>
                  <a:pt x="859714" y="1133844"/>
                </a:lnTo>
                <a:lnTo>
                  <a:pt x="861552" y="1136640"/>
                </a:lnTo>
                <a:lnTo>
                  <a:pt x="875347" y="1146000"/>
                </a:lnTo>
                <a:lnTo>
                  <a:pt x="891619" y="1149478"/>
                </a:lnTo>
                <a:lnTo>
                  <a:pt x="908558" y="1146302"/>
                </a:lnTo>
                <a:lnTo>
                  <a:pt x="922972" y="1136866"/>
                </a:lnTo>
                <a:lnTo>
                  <a:pt x="932338" y="1123108"/>
                </a:lnTo>
                <a:lnTo>
                  <a:pt x="935846" y="1106845"/>
                </a:lnTo>
                <a:lnTo>
                  <a:pt x="933161" y="1092454"/>
                </a:lnTo>
                <a:close/>
              </a:path>
              <a:path w="935990" h="1162685">
                <a:moveTo>
                  <a:pt x="887222" y="1092454"/>
                </a:moveTo>
                <a:lnTo>
                  <a:pt x="849233" y="1106850"/>
                </a:lnTo>
                <a:lnTo>
                  <a:pt x="852043" y="1122172"/>
                </a:lnTo>
                <a:lnTo>
                  <a:pt x="859714" y="1133844"/>
                </a:lnTo>
                <a:lnTo>
                  <a:pt x="897509" y="1119632"/>
                </a:lnTo>
                <a:lnTo>
                  <a:pt x="887222" y="1092454"/>
                </a:lnTo>
                <a:close/>
              </a:path>
              <a:path w="935990" h="1162685">
                <a:moveTo>
                  <a:pt x="842619" y="1109350"/>
                </a:moveTo>
                <a:lnTo>
                  <a:pt x="799719" y="1115822"/>
                </a:lnTo>
                <a:lnTo>
                  <a:pt x="758317" y="1120521"/>
                </a:lnTo>
                <a:lnTo>
                  <a:pt x="694563" y="1125728"/>
                </a:lnTo>
                <a:lnTo>
                  <a:pt x="623189" y="1129919"/>
                </a:lnTo>
                <a:lnTo>
                  <a:pt x="546735" y="1132586"/>
                </a:lnTo>
                <a:lnTo>
                  <a:pt x="468375" y="1133475"/>
                </a:lnTo>
                <a:lnTo>
                  <a:pt x="859471" y="1133475"/>
                </a:lnTo>
                <a:lnTo>
                  <a:pt x="852043" y="1122172"/>
                </a:lnTo>
                <a:lnTo>
                  <a:pt x="849760" y="1109726"/>
                </a:lnTo>
                <a:lnTo>
                  <a:pt x="841628" y="1109726"/>
                </a:lnTo>
                <a:lnTo>
                  <a:pt x="842619" y="1109350"/>
                </a:lnTo>
                <a:close/>
              </a:path>
              <a:path w="935990" h="1162685">
                <a:moveTo>
                  <a:pt x="844169" y="1109091"/>
                </a:moveTo>
                <a:lnTo>
                  <a:pt x="842619" y="1109350"/>
                </a:lnTo>
                <a:lnTo>
                  <a:pt x="841628" y="1109726"/>
                </a:lnTo>
                <a:lnTo>
                  <a:pt x="844169" y="1109091"/>
                </a:lnTo>
                <a:close/>
              </a:path>
              <a:path w="935990" h="1162685">
                <a:moveTo>
                  <a:pt x="849644" y="1109091"/>
                </a:moveTo>
                <a:lnTo>
                  <a:pt x="844169" y="1109091"/>
                </a:lnTo>
                <a:lnTo>
                  <a:pt x="841628" y="1109726"/>
                </a:lnTo>
                <a:lnTo>
                  <a:pt x="849760" y="1109726"/>
                </a:lnTo>
                <a:lnTo>
                  <a:pt x="849644" y="1109091"/>
                </a:lnTo>
                <a:close/>
              </a:path>
              <a:path w="935990" h="1162685">
                <a:moveTo>
                  <a:pt x="849232" y="1106845"/>
                </a:moveTo>
                <a:lnTo>
                  <a:pt x="842619" y="1109350"/>
                </a:lnTo>
                <a:lnTo>
                  <a:pt x="844169" y="1109091"/>
                </a:lnTo>
                <a:lnTo>
                  <a:pt x="849644" y="1109091"/>
                </a:lnTo>
                <a:lnTo>
                  <a:pt x="849232" y="1106845"/>
                </a:lnTo>
                <a:close/>
              </a:path>
              <a:path w="935990" h="1162685">
                <a:moveTo>
                  <a:pt x="893183" y="1062607"/>
                </a:moveTo>
                <a:lnTo>
                  <a:pt x="876173" y="1065784"/>
                </a:lnTo>
                <a:lnTo>
                  <a:pt x="861776" y="1075219"/>
                </a:lnTo>
                <a:lnTo>
                  <a:pt x="852439" y="1088977"/>
                </a:lnTo>
                <a:lnTo>
                  <a:pt x="848937" y="1105235"/>
                </a:lnTo>
                <a:lnTo>
                  <a:pt x="849232" y="1106845"/>
                </a:lnTo>
                <a:lnTo>
                  <a:pt x="887222" y="1092454"/>
                </a:lnTo>
                <a:lnTo>
                  <a:pt x="933161" y="1092454"/>
                </a:lnTo>
                <a:lnTo>
                  <a:pt x="932688" y="1089914"/>
                </a:lnTo>
                <a:lnTo>
                  <a:pt x="923250" y="1075445"/>
                </a:lnTo>
                <a:lnTo>
                  <a:pt x="909478" y="1066085"/>
                </a:lnTo>
                <a:lnTo>
                  <a:pt x="893183" y="1062607"/>
                </a:lnTo>
                <a:close/>
              </a:path>
              <a:path w="935990" h="1162685">
                <a:moveTo>
                  <a:pt x="57912" y="43307"/>
                </a:moveTo>
                <a:lnTo>
                  <a:pt x="28955" y="43561"/>
                </a:lnTo>
                <a:lnTo>
                  <a:pt x="29452" y="84112"/>
                </a:lnTo>
                <a:lnTo>
                  <a:pt x="43942" y="86868"/>
                </a:lnTo>
                <a:lnTo>
                  <a:pt x="58310" y="83803"/>
                </a:lnTo>
                <a:lnTo>
                  <a:pt x="57912" y="43307"/>
                </a:lnTo>
                <a:close/>
              </a:path>
              <a:path w="935990" h="1162685">
                <a:moveTo>
                  <a:pt x="42925" y="0"/>
                </a:moveTo>
                <a:lnTo>
                  <a:pt x="26056" y="3597"/>
                </a:lnTo>
                <a:lnTo>
                  <a:pt x="12366" y="13065"/>
                </a:lnTo>
                <a:lnTo>
                  <a:pt x="3224" y="26985"/>
                </a:lnTo>
                <a:lnTo>
                  <a:pt x="0" y="43942"/>
                </a:lnTo>
                <a:lnTo>
                  <a:pt x="3597" y="60811"/>
                </a:lnTo>
                <a:lnTo>
                  <a:pt x="13065" y="74501"/>
                </a:lnTo>
                <a:lnTo>
                  <a:pt x="26985" y="83643"/>
                </a:lnTo>
                <a:lnTo>
                  <a:pt x="29452" y="84112"/>
                </a:lnTo>
                <a:lnTo>
                  <a:pt x="28955" y="43561"/>
                </a:lnTo>
                <a:lnTo>
                  <a:pt x="86795" y="43307"/>
                </a:lnTo>
                <a:lnTo>
                  <a:pt x="86868" y="42925"/>
                </a:lnTo>
                <a:lnTo>
                  <a:pt x="83270" y="26056"/>
                </a:lnTo>
                <a:lnTo>
                  <a:pt x="73802" y="12366"/>
                </a:lnTo>
                <a:lnTo>
                  <a:pt x="59882" y="3224"/>
                </a:lnTo>
                <a:lnTo>
                  <a:pt x="42925" y="0"/>
                </a:lnTo>
                <a:close/>
              </a:path>
              <a:path w="935990" h="1162685">
                <a:moveTo>
                  <a:pt x="86795" y="43307"/>
                </a:moveTo>
                <a:lnTo>
                  <a:pt x="57912" y="43307"/>
                </a:lnTo>
                <a:lnTo>
                  <a:pt x="58310" y="83803"/>
                </a:lnTo>
                <a:lnTo>
                  <a:pt x="60811" y="83270"/>
                </a:lnTo>
                <a:lnTo>
                  <a:pt x="74501" y="73802"/>
                </a:lnTo>
                <a:lnTo>
                  <a:pt x="83643" y="59882"/>
                </a:lnTo>
                <a:lnTo>
                  <a:pt x="86795" y="43307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9477756" y="1095755"/>
            <a:ext cx="163195" cy="478790"/>
          </a:xfrm>
          <a:custGeom>
            <a:avLst/>
            <a:gdLst/>
            <a:ahLst/>
            <a:cxnLst/>
            <a:rect l="l" t="t" r="r" b="b"/>
            <a:pathLst>
              <a:path w="163195" h="478790">
                <a:moveTo>
                  <a:pt x="0" y="478536"/>
                </a:moveTo>
                <a:lnTo>
                  <a:pt x="163068" y="478536"/>
                </a:lnTo>
                <a:lnTo>
                  <a:pt x="163068" y="0"/>
                </a:lnTo>
                <a:lnTo>
                  <a:pt x="0" y="0"/>
                </a:lnTo>
                <a:lnTo>
                  <a:pt x="0" y="478536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9477756" y="1095755"/>
            <a:ext cx="163195" cy="478790"/>
          </a:xfrm>
          <a:custGeom>
            <a:avLst/>
            <a:gdLst/>
            <a:ahLst/>
            <a:cxnLst/>
            <a:rect l="l" t="t" r="r" b="b"/>
            <a:pathLst>
              <a:path w="163195" h="478790">
                <a:moveTo>
                  <a:pt x="0" y="478536"/>
                </a:moveTo>
                <a:lnTo>
                  <a:pt x="163068" y="478536"/>
                </a:lnTo>
                <a:lnTo>
                  <a:pt x="163068" y="0"/>
                </a:lnTo>
                <a:lnTo>
                  <a:pt x="0" y="0"/>
                </a:lnTo>
                <a:lnTo>
                  <a:pt x="0" y="478536"/>
                </a:lnTo>
                <a:close/>
              </a:path>
            </a:pathLst>
          </a:custGeom>
          <a:ln w="9144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9262109" y="970025"/>
            <a:ext cx="0" cy="901700"/>
          </a:xfrm>
          <a:custGeom>
            <a:avLst/>
            <a:gdLst/>
            <a:ahLst/>
            <a:cxnLst/>
            <a:rect l="l" t="t" r="r" b="b"/>
            <a:pathLst>
              <a:path h="901700">
                <a:moveTo>
                  <a:pt x="0" y="0"/>
                </a:moveTo>
                <a:lnTo>
                  <a:pt x="0" y="901700"/>
                </a:lnTo>
              </a:path>
            </a:pathLst>
          </a:custGeom>
          <a:ln w="10668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9905238" y="970025"/>
            <a:ext cx="0" cy="901700"/>
          </a:xfrm>
          <a:custGeom>
            <a:avLst/>
            <a:gdLst/>
            <a:ahLst/>
            <a:cxnLst/>
            <a:rect l="l" t="t" r="r" b="b"/>
            <a:pathLst>
              <a:path h="901700">
                <a:moveTo>
                  <a:pt x="0" y="0"/>
                </a:moveTo>
                <a:lnTo>
                  <a:pt x="0" y="901700"/>
                </a:lnTo>
              </a:path>
            </a:pathLst>
          </a:custGeom>
          <a:ln w="10668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9219438" y="198501"/>
            <a:ext cx="92710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965" marR="5080" lvl="0" indent="-889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esonance  capacitor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9522714" y="695705"/>
            <a:ext cx="76200" cy="401320"/>
          </a:xfrm>
          <a:custGeom>
            <a:avLst/>
            <a:gdLst/>
            <a:ahLst/>
            <a:cxnLst/>
            <a:rect l="l" t="t" r="r" b="b"/>
            <a:pathLst>
              <a:path w="76200" h="401319">
                <a:moveTo>
                  <a:pt x="31750" y="324739"/>
                </a:moveTo>
                <a:lnTo>
                  <a:pt x="0" y="324739"/>
                </a:lnTo>
                <a:lnTo>
                  <a:pt x="38100" y="400939"/>
                </a:lnTo>
                <a:lnTo>
                  <a:pt x="69850" y="337439"/>
                </a:lnTo>
                <a:lnTo>
                  <a:pt x="31750" y="337439"/>
                </a:lnTo>
                <a:lnTo>
                  <a:pt x="31750" y="324739"/>
                </a:lnTo>
                <a:close/>
              </a:path>
              <a:path w="76200" h="401319">
                <a:moveTo>
                  <a:pt x="44450" y="0"/>
                </a:moveTo>
                <a:lnTo>
                  <a:pt x="31750" y="0"/>
                </a:lnTo>
                <a:lnTo>
                  <a:pt x="31750" y="337439"/>
                </a:lnTo>
                <a:lnTo>
                  <a:pt x="44450" y="337439"/>
                </a:lnTo>
                <a:lnTo>
                  <a:pt x="44450" y="0"/>
                </a:lnTo>
                <a:close/>
              </a:path>
              <a:path w="76200" h="401319">
                <a:moveTo>
                  <a:pt x="76200" y="324739"/>
                </a:moveTo>
                <a:lnTo>
                  <a:pt x="44450" y="324739"/>
                </a:lnTo>
                <a:lnTo>
                  <a:pt x="44450" y="337439"/>
                </a:lnTo>
                <a:lnTo>
                  <a:pt x="69850" y="337439"/>
                </a:lnTo>
                <a:lnTo>
                  <a:pt x="76200" y="32473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23A492-4930-416A-A9FA-60CFCFCDF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Part 2 </a:t>
            </a:r>
            <a:r>
              <a:rPr lang="zh-CN" altLang="en-US" dirty="0"/>
              <a:t>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3169C3-996E-4C89-A6F0-644833D6D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Copyright © ZHANG TINGLIANG 2019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75762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198" y="6296300"/>
            <a:ext cx="182880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22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5392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422892" y="5836920"/>
            <a:ext cx="2769107" cy="854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207495" y="6083808"/>
            <a:ext cx="215265" cy="403860"/>
          </a:xfrm>
          <a:custGeom>
            <a:avLst/>
            <a:gdLst/>
            <a:ahLst/>
            <a:cxnLst/>
            <a:rect l="l" t="t" r="r" b="b"/>
            <a:pathLst>
              <a:path w="215265" h="403860">
                <a:moveTo>
                  <a:pt x="22986" y="0"/>
                </a:moveTo>
                <a:lnTo>
                  <a:pt x="0" y="0"/>
                </a:lnTo>
                <a:lnTo>
                  <a:pt x="0" y="403859"/>
                </a:lnTo>
                <a:lnTo>
                  <a:pt x="22986" y="403859"/>
                </a:lnTo>
                <a:lnTo>
                  <a:pt x="107442" y="269430"/>
                </a:lnTo>
                <a:lnTo>
                  <a:pt x="213740" y="269430"/>
                </a:lnTo>
                <a:lnTo>
                  <a:pt x="213740" y="134429"/>
                </a:lnTo>
                <a:lnTo>
                  <a:pt x="107442" y="134429"/>
                </a:lnTo>
                <a:lnTo>
                  <a:pt x="22986" y="0"/>
                </a:lnTo>
                <a:close/>
              </a:path>
              <a:path w="215265" h="403860">
                <a:moveTo>
                  <a:pt x="213740" y="269430"/>
                </a:moveTo>
                <a:lnTo>
                  <a:pt x="107442" y="269430"/>
                </a:lnTo>
                <a:lnTo>
                  <a:pt x="190880" y="403859"/>
                </a:lnTo>
                <a:lnTo>
                  <a:pt x="214883" y="403859"/>
                </a:lnTo>
                <a:lnTo>
                  <a:pt x="213740" y="403301"/>
                </a:lnTo>
                <a:lnTo>
                  <a:pt x="213740" y="269430"/>
                </a:lnTo>
                <a:close/>
              </a:path>
              <a:path w="215265" h="403860">
                <a:moveTo>
                  <a:pt x="213740" y="0"/>
                </a:moveTo>
                <a:lnTo>
                  <a:pt x="190880" y="0"/>
                </a:lnTo>
                <a:lnTo>
                  <a:pt x="107442" y="134429"/>
                </a:lnTo>
                <a:lnTo>
                  <a:pt x="213740" y="134429"/>
                </a:lnTo>
                <a:lnTo>
                  <a:pt x="21374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084052" y="6083808"/>
            <a:ext cx="123825" cy="403860"/>
          </a:xfrm>
          <a:custGeom>
            <a:avLst/>
            <a:gdLst/>
            <a:ahLst/>
            <a:cxnLst/>
            <a:rect l="l" t="t" r="r" b="b"/>
            <a:pathLst>
              <a:path w="123825" h="403860">
                <a:moveTo>
                  <a:pt x="123444" y="201371"/>
                </a:moveTo>
                <a:lnTo>
                  <a:pt x="0" y="403859"/>
                </a:lnTo>
                <a:lnTo>
                  <a:pt x="123444" y="403859"/>
                </a:lnTo>
                <a:lnTo>
                  <a:pt x="123444" y="201371"/>
                </a:lnTo>
                <a:close/>
              </a:path>
              <a:path w="123825" h="403860">
                <a:moveTo>
                  <a:pt x="123444" y="0"/>
                </a:moveTo>
                <a:lnTo>
                  <a:pt x="0" y="0"/>
                </a:lnTo>
                <a:lnTo>
                  <a:pt x="123444" y="201371"/>
                </a:lnTo>
                <a:lnTo>
                  <a:pt x="123444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422380" y="6083808"/>
            <a:ext cx="123825" cy="403860"/>
          </a:xfrm>
          <a:custGeom>
            <a:avLst/>
            <a:gdLst/>
            <a:ahLst/>
            <a:cxnLst/>
            <a:rect l="l" t="t" r="r" b="b"/>
            <a:pathLst>
              <a:path w="123825" h="403860">
                <a:moveTo>
                  <a:pt x="123444" y="0"/>
                </a:moveTo>
                <a:lnTo>
                  <a:pt x="0" y="0"/>
                </a:lnTo>
                <a:lnTo>
                  <a:pt x="0" y="403301"/>
                </a:lnTo>
                <a:lnTo>
                  <a:pt x="1143" y="403859"/>
                </a:lnTo>
                <a:lnTo>
                  <a:pt x="123444" y="403859"/>
                </a:lnTo>
                <a:lnTo>
                  <a:pt x="1143" y="201371"/>
                </a:lnTo>
                <a:lnTo>
                  <a:pt x="123444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422380" y="6083808"/>
            <a:ext cx="449580" cy="403860"/>
          </a:xfrm>
          <a:custGeom>
            <a:avLst/>
            <a:gdLst/>
            <a:ahLst/>
            <a:cxnLst/>
            <a:rect l="l" t="t" r="r" b="b"/>
            <a:pathLst>
              <a:path w="449579" h="403860">
                <a:moveTo>
                  <a:pt x="302387" y="0"/>
                </a:moveTo>
                <a:lnTo>
                  <a:pt x="123698" y="0"/>
                </a:lnTo>
                <a:lnTo>
                  <a:pt x="0" y="201371"/>
                </a:lnTo>
                <a:lnTo>
                  <a:pt x="123698" y="403859"/>
                </a:lnTo>
                <a:lnTo>
                  <a:pt x="123698" y="314604"/>
                </a:lnTo>
                <a:lnTo>
                  <a:pt x="334264" y="314604"/>
                </a:lnTo>
                <a:lnTo>
                  <a:pt x="376809" y="307911"/>
                </a:lnTo>
                <a:lnTo>
                  <a:pt x="419862" y="278904"/>
                </a:lnTo>
                <a:lnTo>
                  <a:pt x="442849" y="234835"/>
                </a:lnTo>
                <a:lnTo>
                  <a:pt x="447598" y="213639"/>
                </a:lnTo>
                <a:lnTo>
                  <a:pt x="123698" y="213639"/>
                </a:lnTo>
                <a:lnTo>
                  <a:pt x="123698" y="99847"/>
                </a:lnTo>
                <a:lnTo>
                  <a:pt x="446658" y="99847"/>
                </a:lnTo>
                <a:lnTo>
                  <a:pt x="442849" y="83108"/>
                </a:lnTo>
                <a:lnTo>
                  <a:pt x="419862" y="39052"/>
                </a:lnTo>
                <a:lnTo>
                  <a:pt x="375158" y="10045"/>
                </a:lnTo>
                <a:lnTo>
                  <a:pt x="329819" y="1117"/>
                </a:lnTo>
                <a:lnTo>
                  <a:pt x="302387" y="0"/>
                </a:lnTo>
                <a:close/>
              </a:path>
              <a:path w="449579" h="403860">
                <a:moveTo>
                  <a:pt x="446658" y="99847"/>
                </a:moveTo>
                <a:lnTo>
                  <a:pt x="282194" y="99847"/>
                </a:lnTo>
                <a:lnTo>
                  <a:pt x="298450" y="101523"/>
                </a:lnTo>
                <a:lnTo>
                  <a:pt x="312420" y="104863"/>
                </a:lnTo>
                <a:lnTo>
                  <a:pt x="321310" y="111556"/>
                </a:lnTo>
                <a:lnTo>
                  <a:pt x="328041" y="119926"/>
                </a:lnTo>
                <a:lnTo>
                  <a:pt x="331470" y="129971"/>
                </a:lnTo>
                <a:lnTo>
                  <a:pt x="333628" y="142798"/>
                </a:lnTo>
                <a:lnTo>
                  <a:pt x="333628" y="162877"/>
                </a:lnTo>
                <a:lnTo>
                  <a:pt x="320801" y="201371"/>
                </a:lnTo>
                <a:lnTo>
                  <a:pt x="292862" y="213639"/>
                </a:lnTo>
                <a:lnTo>
                  <a:pt x="447598" y="213639"/>
                </a:lnTo>
                <a:lnTo>
                  <a:pt x="449579" y="201371"/>
                </a:lnTo>
                <a:lnTo>
                  <a:pt x="449579" y="118821"/>
                </a:lnTo>
                <a:lnTo>
                  <a:pt x="446786" y="100406"/>
                </a:lnTo>
                <a:lnTo>
                  <a:pt x="446658" y="99847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47247" y="6083808"/>
            <a:ext cx="460375" cy="403860"/>
          </a:xfrm>
          <a:custGeom>
            <a:avLst/>
            <a:gdLst/>
            <a:ahLst/>
            <a:cxnLst/>
            <a:rect l="l" t="t" r="r" b="b"/>
            <a:pathLst>
              <a:path w="460375" h="403860">
                <a:moveTo>
                  <a:pt x="124713" y="0"/>
                </a:moveTo>
                <a:lnTo>
                  <a:pt x="0" y="0"/>
                </a:lnTo>
                <a:lnTo>
                  <a:pt x="0" y="403859"/>
                </a:lnTo>
                <a:lnTo>
                  <a:pt x="124713" y="403859"/>
                </a:lnTo>
                <a:lnTo>
                  <a:pt x="124713" y="160096"/>
                </a:lnTo>
                <a:lnTo>
                  <a:pt x="263189" y="160096"/>
                </a:lnTo>
                <a:lnTo>
                  <a:pt x="124713" y="0"/>
                </a:lnTo>
                <a:close/>
              </a:path>
              <a:path w="460375" h="403860">
                <a:moveTo>
                  <a:pt x="263189" y="160096"/>
                </a:moveTo>
                <a:lnTo>
                  <a:pt x="124713" y="160096"/>
                </a:lnTo>
                <a:lnTo>
                  <a:pt x="336042" y="403859"/>
                </a:lnTo>
                <a:lnTo>
                  <a:pt x="433901" y="244322"/>
                </a:lnTo>
                <a:lnTo>
                  <a:pt x="336042" y="244322"/>
                </a:lnTo>
                <a:lnTo>
                  <a:pt x="263189" y="160096"/>
                </a:lnTo>
                <a:close/>
              </a:path>
              <a:path w="460375" h="403860">
                <a:moveTo>
                  <a:pt x="336042" y="0"/>
                </a:moveTo>
                <a:lnTo>
                  <a:pt x="336042" y="244322"/>
                </a:lnTo>
                <a:lnTo>
                  <a:pt x="433901" y="244322"/>
                </a:lnTo>
                <a:lnTo>
                  <a:pt x="460248" y="201371"/>
                </a:lnTo>
                <a:lnTo>
                  <a:pt x="336042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54655" marR="5080" indent="-2751455">
              <a:lnSpc>
                <a:spcPct val="100000"/>
              </a:lnSpc>
              <a:spcBef>
                <a:spcPts val="105"/>
              </a:spcBef>
            </a:pPr>
            <a:r>
              <a:rPr dirty="0"/>
              <a:t>Assemble &amp; measure</a:t>
            </a:r>
            <a:r>
              <a:rPr spc="-70" dirty="0"/>
              <a:t> </a:t>
            </a:r>
            <a:r>
              <a:rPr dirty="0"/>
              <a:t>resonant  frequency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498" y="6268008"/>
            <a:ext cx="208279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23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856476" y="1537716"/>
            <a:ext cx="5001768" cy="38282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78358" y="303402"/>
            <a:ext cx="9664700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dirty="0">
                <a:solidFill>
                  <a:srgbClr val="707070"/>
                </a:solidFill>
              </a:rPr>
              <a:t>Assembling and measuring the tag resonant</a:t>
            </a:r>
            <a:r>
              <a:rPr sz="2900" spc="-130" dirty="0">
                <a:solidFill>
                  <a:srgbClr val="707070"/>
                </a:solidFill>
              </a:rPr>
              <a:t> </a:t>
            </a:r>
            <a:r>
              <a:rPr sz="2900" dirty="0">
                <a:solidFill>
                  <a:srgbClr val="707070"/>
                </a:solidFill>
              </a:rPr>
              <a:t>frequency</a:t>
            </a:r>
            <a:endParaRPr sz="2900"/>
          </a:p>
        </p:txBody>
      </p:sp>
      <p:sp>
        <p:nvSpPr>
          <p:cNvPr id="11" name="object 11"/>
          <p:cNvSpPr/>
          <p:nvPr/>
        </p:nvSpPr>
        <p:spPr>
          <a:xfrm>
            <a:off x="3280800" y="3650683"/>
            <a:ext cx="1946519" cy="13047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854451" y="4205478"/>
            <a:ext cx="509270" cy="0"/>
          </a:xfrm>
          <a:custGeom>
            <a:avLst/>
            <a:gdLst/>
            <a:ahLst/>
            <a:cxnLst/>
            <a:rect l="l" t="t" r="r" b="b"/>
            <a:pathLst>
              <a:path w="509270">
                <a:moveTo>
                  <a:pt x="0" y="0"/>
                </a:moveTo>
                <a:lnTo>
                  <a:pt x="509143" y="0"/>
                </a:lnTo>
              </a:path>
            </a:pathLst>
          </a:custGeom>
          <a:ln w="28955">
            <a:solidFill>
              <a:srgbClr val="3950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802129" y="4205478"/>
            <a:ext cx="889635" cy="0"/>
          </a:xfrm>
          <a:custGeom>
            <a:avLst/>
            <a:gdLst/>
            <a:ahLst/>
            <a:cxnLst/>
            <a:rect l="l" t="t" r="r" b="b"/>
            <a:pathLst>
              <a:path w="889635">
                <a:moveTo>
                  <a:pt x="0" y="0"/>
                </a:moveTo>
                <a:lnTo>
                  <a:pt x="889253" y="0"/>
                </a:lnTo>
              </a:path>
            </a:pathLst>
          </a:custGeom>
          <a:ln w="28955">
            <a:solidFill>
              <a:srgbClr val="3950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854451" y="4341114"/>
            <a:ext cx="509270" cy="0"/>
          </a:xfrm>
          <a:custGeom>
            <a:avLst/>
            <a:gdLst/>
            <a:ahLst/>
            <a:cxnLst/>
            <a:rect l="l" t="t" r="r" b="b"/>
            <a:pathLst>
              <a:path w="509270">
                <a:moveTo>
                  <a:pt x="0" y="0"/>
                </a:moveTo>
                <a:lnTo>
                  <a:pt x="509143" y="0"/>
                </a:lnTo>
              </a:path>
            </a:pathLst>
          </a:custGeom>
          <a:ln w="28955">
            <a:solidFill>
              <a:srgbClr val="3950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802129" y="4341114"/>
            <a:ext cx="889635" cy="0"/>
          </a:xfrm>
          <a:custGeom>
            <a:avLst/>
            <a:gdLst/>
            <a:ahLst/>
            <a:cxnLst/>
            <a:rect l="l" t="t" r="r" b="b"/>
            <a:pathLst>
              <a:path w="889635">
                <a:moveTo>
                  <a:pt x="0" y="0"/>
                </a:moveTo>
                <a:lnTo>
                  <a:pt x="889253" y="0"/>
                </a:lnTo>
              </a:path>
            </a:pathLst>
          </a:custGeom>
          <a:ln w="28955">
            <a:solidFill>
              <a:srgbClr val="3950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5216" y="3832859"/>
            <a:ext cx="1216152" cy="10149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691383" y="4017264"/>
            <a:ext cx="163195" cy="478790"/>
          </a:xfrm>
          <a:custGeom>
            <a:avLst/>
            <a:gdLst/>
            <a:ahLst/>
            <a:cxnLst/>
            <a:rect l="l" t="t" r="r" b="b"/>
            <a:pathLst>
              <a:path w="163194" h="478789">
                <a:moveTo>
                  <a:pt x="0" y="478536"/>
                </a:moveTo>
                <a:lnTo>
                  <a:pt x="163068" y="478536"/>
                </a:lnTo>
                <a:lnTo>
                  <a:pt x="163068" y="0"/>
                </a:lnTo>
                <a:lnTo>
                  <a:pt x="0" y="0"/>
                </a:lnTo>
                <a:lnTo>
                  <a:pt x="0" y="478536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691383" y="4017264"/>
            <a:ext cx="163195" cy="478790"/>
          </a:xfrm>
          <a:custGeom>
            <a:avLst/>
            <a:gdLst/>
            <a:ahLst/>
            <a:cxnLst/>
            <a:rect l="l" t="t" r="r" b="b"/>
            <a:pathLst>
              <a:path w="163194" h="478789">
                <a:moveTo>
                  <a:pt x="0" y="478536"/>
                </a:moveTo>
                <a:lnTo>
                  <a:pt x="163068" y="478536"/>
                </a:lnTo>
                <a:lnTo>
                  <a:pt x="163068" y="0"/>
                </a:lnTo>
                <a:lnTo>
                  <a:pt x="0" y="0"/>
                </a:lnTo>
                <a:lnTo>
                  <a:pt x="0" y="478536"/>
                </a:lnTo>
                <a:close/>
              </a:path>
            </a:pathLst>
          </a:custGeom>
          <a:ln w="9144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475738" y="3890009"/>
            <a:ext cx="0" cy="901700"/>
          </a:xfrm>
          <a:custGeom>
            <a:avLst/>
            <a:gdLst/>
            <a:ahLst/>
            <a:cxnLst/>
            <a:rect l="l" t="t" r="r" b="b"/>
            <a:pathLst>
              <a:path h="901700">
                <a:moveTo>
                  <a:pt x="0" y="0"/>
                </a:moveTo>
                <a:lnTo>
                  <a:pt x="0" y="901700"/>
                </a:lnTo>
              </a:path>
            </a:pathLst>
          </a:custGeom>
          <a:ln w="10668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118866" y="3890009"/>
            <a:ext cx="0" cy="901700"/>
          </a:xfrm>
          <a:custGeom>
            <a:avLst/>
            <a:gdLst/>
            <a:ahLst/>
            <a:cxnLst/>
            <a:rect l="l" t="t" r="r" b="b"/>
            <a:pathLst>
              <a:path h="901700">
                <a:moveTo>
                  <a:pt x="0" y="0"/>
                </a:moveTo>
                <a:lnTo>
                  <a:pt x="0" y="901700"/>
                </a:lnTo>
              </a:path>
            </a:pathLst>
          </a:custGeom>
          <a:ln w="10668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734817" y="3617214"/>
            <a:ext cx="76200" cy="401320"/>
          </a:xfrm>
          <a:custGeom>
            <a:avLst/>
            <a:gdLst/>
            <a:ahLst/>
            <a:cxnLst/>
            <a:rect l="l" t="t" r="r" b="b"/>
            <a:pathLst>
              <a:path w="76200" h="401320">
                <a:moveTo>
                  <a:pt x="31750" y="324738"/>
                </a:moveTo>
                <a:lnTo>
                  <a:pt x="0" y="324738"/>
                </a:lnTo>
                <a:lnTo>
                  <a:pt x="38100" y="400938"/>
                </a:lnTo>
                <a:lnTo>
                  <a:pt x="69850" y="337438"/>
                </a:lnTo>
                <a:lnTo>
                  <a:pt x="31750" y="337438"/>
                </a:lnTo>
                <a:lnTo>
                  <a:pt x="31750" y="324738"/>
                </a:lnTo>
                <a:close/>
              </a:path>
              <a:path w="76200" h="401320">
                <a:moveTo>
                  <a:pt x="44450" y="0"/>
                </a:moveTo>
                <a:lnTo>
                  <a:pt x="31750" y="0"/>
                </a:lnTo>
                <a:lnTo>
                  <a:pt x="31750" y="337438"/>
                </a:lnTo>
                <a:lnTo>
                  <a:pt x="44450" y="337438"/>
                </a:lnTo>
                <a:lnTo>
                  <a:pt x="44450" y="0"/>
                </a:lnTo>
                <a:close/>
              </a:path>
              <a:path w="76200" h="401320">
                <a:moveTo>
                  <a:pt x="76200" y="324738"/>
                </a:moveTo>
                <a:lnTo>
                  <a:pt x="44450" y="324738"/>
                </a:lnTo>
                <a:lnTo>
                  <a:pt x="44450" y="337438"/>
                </a:lnTo>
                <a:lnTo>
                  <a:pt x="69850" y="337438"/>
                </a:lnTo>
                <a:lnTo>
                  <a:pt x="76200" y="32473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8358" y="1100073"/>
            <a:ext cx="5840095" cy="2473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5745" marR="0" lvl="0" indent="-233045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Pct val="78125"/>
              <a:buFontTx/>
              <a:buChar char="•"/>
              <a:tabLst>
                <a:tab pos="245745" algn="l"/>
                <a:tab pos="246379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Assemble the calculated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𝑪</a:t>
            </a:r>
            <a:r>
              <a:rPr kumimoji="0" sz="1575" b="0" i="0" u="none" strike="noStrike" kern="1200" cap="none" spc="0" normalizeH="0" baseline="-21164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𝒓𝒆𝒔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capacitor in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your</a:t>
            </a:r>
            <a:r>
              <a:rPr kumimoji="0" sz="1600" b="0" i="0" u="none" strike="noStrike" kern="1200" cap="none" spc="3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design.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45745" marR="417195" lvl="0" indent="-233045" algn="l" defTabSz="914400" rtl="0" eaLnBrk="1" fontAlgn="auto" latinLnBrk="0" hangingPunct="1">
              <a:lnSpc>
                <a:spcPct val="100000"/>
              </a:lnSpc>
              <a:spcBef>
                <a:spcPts val="1295"/>
              </a:spcBef>
              <a:spcAft>
                <a:spcPts val="0"/>
              </a:spcAft>
              <a:buClrTx/>
              <a:buSzPct val="78125"/>
              <a:buFontTx/>
              <a:buChar char="•"/>
              <a:tabLst>
                <a:tab pos="245745" algn="l"/>
                <a:tab pos="246379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Then, measure the resonant frequency 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𝒇</a:t>
            </a:r>
            <a:r>
              <a:rPr kumimoji="0" sz="1575" b="0" i="0" u="none" strike="noStrike" kern="1200" cap="none" spc="7" normalizeH="0" baseline="-21164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𝒓𝒆𝒔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which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 resistance impedance (Z) is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maximum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45745" marR="5080" lvl="0" indent="-233045" algn="just" defTabSz="914400" rtl="0" eaLnBrk="1" fontAlgn="auto" latinLnBrk="0" hangingPunct="1">
              <a:lnSpc>
                <a:spcPct val="100000"/>
              </a:lnSpc>
              <a:spcBef>
                <a:spcPts val="1295"/>
              </a:spcBef>
              <a:spcAft>
                <a:spcPts val="0"/>
              </a:spcAft>
              <a:buClrTx/>
              <a:buSzPct val="78125"/>
              <a:buFontTx/>
              <a:buChar char="•"/>
              <a:tabLst>
                <a:tab pos="246379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the resonant frequency is not the target resonant frequency,  fine tune the capacitor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value.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the frequency is high, increase  the capacitor value;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low,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decrease</a:t>
            </a: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it.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9431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16629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Resonance	Antenna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coil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1044575" lvl="0" indent="0" algn="ctr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capacitor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347209" y="3400805"/>
            <a:ext cx="76200" cy="616585"/>
          </a:xfrm>
          <a:custGeom>
            <a:avLst/>
            <a:gdLst/>
            <a:ahLst/>
            <a:cxnLst/>
            <a:rect l="l" t="t" r="r" b="b"/>
            <a:pathLst>
              <a:path w="76200" h="616585">
                <a:moveTo>
                  <a:pt x="31750" y="540131"/>
                </a:moveTo>
                <a:lnTo>
                  <a:pt x="0" y="540131"/>
                </a:lnTo>
                <a:lnTo>
                  <a:pt x="38100" y="616331"/>
                </a:lnTo>
                <a:lnTo>
                  <a:pt x="69850" y="552831"/>
                </a:lnTo>
                <a:lnTo>
                  <a:pt x="31750" y="552831"/>
                </a:lnTo>
                <a:lnTo>
                  <a:pt x="31750" y="540131"/>
                </a:lnTo>
                <a:close/>
              </a:path>
              <a:path w="76200" h="616585">
                <a:moveTo>
                  <a:pt x="44450" y="0"/>
                </a:moveTo>
                <a:lnTo>
                  <a:pt x="31750" y="0"/>
                </a:lnTo>
                <a:lnTo>
                  <a:pt x="31750" y="552831"/>
                </a:lnTo>
                <a:lnTo>
                  <a:pt x="44450" y="552831"/>
                </a:lnTo>
                <a:lnTo>
                  <a:pt x="44450" y="0"/>
                </a:lnTo>
                <a:close/>
              </a:path>
              <a:path w="76200" h="616585">
                <a:moveTo>
                  <a:pt x="76200" y="540131"/>
                </a:moveTo>
                <a:lnTo>
                  <a:pt x="44450" y="540131"/>
                </a:lnTo>
                <a:lnTo>
                  <a:pt x="44450" y="552831"/>
                </a:lnTo>
                <a:lnTo>
                  <a:pt x="69850" y="552831"/>
                </a:lnTo>
                <a:lnTo>
                  <a:pt x="76200" y="54013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968751" y="5131308"/>
            <a:ext cx="2671572" cy="13030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048255" y="4297679"/>
            <a:ext cx="963930" cy="1387475"/>
          </a:xfrm>
          <a:custGeom>
            <a:avLst/>
            <a:gdLst/>
            <a:ahLst/>
            <a:cxnLst/>
            <a:rect l="l" t="t" r="r" b="b"/>
            <a:pathLst>
              <a:path w="963930" h="1387475">
                <a:moveTo>
                  <a:pt x="58325" y="83800"/>
                </a:moveTo>
                <a:lnTo>
                  <a:pt x="43942" y="86868"/>
                </a:lnTo>
                <a:lnTo>
                  <a:pt x="29397" y="86868"/>
                </a:lnTo>
                <a:lnTo>
                  <a:pt x="29591" y="105918"/>
                </a:lnTo>
                <a:lnTo>
                  <a:pt x="31495" y="168402"/>
                </a:lnTo>
                <a:lnTo>
                  <a:pt x="34543" y="230632"/>
                </a:lnTo>
                <a:lnTo>
                  <a:pt x="38862" y="292354"/>
                </a:lnTo>
                <a:lnTo>
                  <a:pt x="44195" y="353695"/>
                </a:lnTo>
                <a:lnTo>
                  <a:pt x="50800" y="414401"/>
                </a:lnTo>
                <a:lnTo>
                  <a:pt x="58166" y="474472"/>
                </a:lnTo>
                <a:lnTo>
                  <a:pt x="66801" y="533527"/>
                </a:lnTo>
                <a:lnTo>
                  <a:pt x="76326" y="591693"/>
                </a:lnTo>
                <a:lnTo>
                  <a:pt x="86741" y="648843"/>
                </a:lnTo>
                <a:lnTo>
                  <a:pt x="98170" y="704723"/>
                </a:lnTo>
                <a:lnTo>
                  <a:pt x="110236" y="759206"/>
                </a:lnTo>
                <a:lnTo>
                  <a:pt x="123317" y="812292"/>
                </a:lnTo>
                <a:lnTo>
                  <a:pt x="137032" y="863854"/>
                </a:lnTo>
                <a:lnTo>
                  <a:pt x="151511" y="913638"/>
                </a:lnTo>
                <a:lnTo>
                  <a:pt x="166750" y="961644"/>
                </a:lnTo>
                <a:lnTo>
                  <a:pt x="182499" y="1007745"/>
                </a:lnTo>
                <a:lnTo>
                  <a:pt x="199008" y="1051814"/>
                </a:lnTo>
                <a:lnTo>
                  <a:pt x="216026" y="1093724"/>
                </a:lnTo>
                <a:lnTo>
                  <a:pt x="233680" y="1133221"/>
                </a:lnTo>
                <a:lnTo>
                  <a:pt x="251841" y="1170559"/>
                </a:lnTo>
                <a:lnTo>
                  <a:pt x="270510" y="1205230"/>
                </a:lnTo>
                <a:lnTo>
                  <a:pt x="299338" y="1252347"/>
                </a:lnTo>
                <a:lnTo>
                  <a:pt x="329056" y="1293050"/>
                </a:lnTo>
                <a:lnTo>
                  <a:pt x="359791" y="1327251"/>
                </a:lnTo>
                <a:lnTo>
                  <a:pt x="391413" y="1354289"/>
                </a:lnTo>
                <a:lnTo>
                  <a:pt x="424306" y="1373784"/>
                </a:lnTo>
                <a:lnTo>
                  <a:pt x="469773" y="1386509"/>
                </a:lnTo>
                <a:lnTo>
                  <a:pt x="481330" y="1387106"/>
                </a:lnTo>
                <a:lnTo>
                  <a:pt x="564133" y="1386357"/>
                </a:lnTo>
                <a:lnTo>
                  <a:pt x="604266" y="1385404"/>
                </a:lnTo>
                <a:lnTo>
                  <a:pt x="681608" y="1382445"/>
                </a:lnTo>
                <a:lnTo>
                  <a:pt x="768857" y="1377188"/>
                </a:lnTo>
                <a:lnTo>
                  <a:pt x="814451" y="1373352"/>
                </a:lnTo>
                <a:lnTo>
                  <a:pt x="864869" y="1367586"/>
                </a:lnTo>
                <a:lnTo>
                  <a:pt x="877696" y="1365516"/>
                </a:lnTo>
                <a:lnTo>
                  <a:pt x="886287" y="1362849"/>
                </a:lnTo>
                <a:lnTo>
                  <a:pt x="883631" y="1358188"/>
                </a:lnTo>
                <a:lnTo>
                  <a:pt x="482726" y="1358188"/>
                </a:lnTo>
                <a:lnTo>
                  <a:pt x="473710" y="1357833"/>
                </a:lnTo>
                <a:lnTo>
                  <a:pt x="427863" y="1343253"/>
                </a:lnTo>
                <a:lnTo>
                  <a:pt x="390017" y="1316012"/>
                </a:lnTo>
                <a:lnTo>
                  <a:pt x="361314" y="1286764"/>
                </a:lnTo>
                <a:lnTo>
                  <a:pt x="332994" y="1250315"/>
                </a:lnTo>
                <a:lnTo>
                  <a:pt x="305054" y="1207135"/>
                </a:lnTo>
                <a:lnTo>
                  <a:pt x="277749" y="1157605"/>
                </a:lnTo>
                <a:lnTo>
                  <a:pt x="260095" y="1121283"/>
                </a:lnTo>
                <a:lnTo>
                  <a:pt x="242824" y="1082548"/>
                </a:lnTo>
                <a:lnTo>
                  <a:pt x="226187" y="1041654"/>
                </a:lnTo>
                <a:lnTo>
                  <a:pt x="209931" y="998220"/>
                </a:lnTo>
                <a:lnTo>
                  <a:pt x="194310" y="952881"/>
                </a:lnTo>
                <a:lnTo>
                  <a:pt x="179324" y="905637"/>
                </a:lnTo>
                <a:lnTo>
                  <a:pt x="164973" y="856361"/>
                </a:lnTo>
                <a:lnTo>
                  <a:pt x="151383" y="805434"/>
                </a:lnTo>
                <a:lnTo>
                  <a:pt x="138556" y="752983"/>
                </a:lnTo>
                <a:lnTo>
                  <a:pt x="126492" y="698881"/>
                </a:lnTo>
                <a:lnTo>
                  <a:pt x="115188" y="643636"/>
                </a:lnTo>
                <a:lnTo>
                  <a:pt x="104901" y="587121"/>
                </a:lnTo>
                <a:lnTo>
                  <a:pt x="95504" y="529463"/>
                </a:lnTo>
                <a:lnTo>
                  <a:pt x="86994" y="470789"/>
                </a:lnTo>
                <a:lnTo>
                  <a:pt x="79501" y="411353"/>
                </a:lnTo>
                <a:lnTo>
                  <a:pt x="73151" y="351155"/>
                </a:lnTo>
                <a:lnTo>
                  <a:pt x="67691" y="290449"/>
                </a:lnTo>
                <a:lnTo>
                  <a:pt x="63500" y="229108"/>
                </a:lnTo>
                <a:lnTo>
                  <a:pt x="60325" y="167513"/>
                </a:lnTo>
                <a:lnTo>
                  <a:pt x="58546" y="105537"/>
                </a:lnTo>
                <a:lnTo>
                  <a:pt x="58356" y="86868"/>
                </a:lnTo>
                <a:lnTo>
                  <a:pt x="43942" y="86868"/>
                </a:lnTo>
                <a:lnTo>
                  <a:pt x="29368" y="84096"/>
                </a:lnTo>
                <a:lnTo>
                  <a:pt x="58328" y="84096"/>
                </a:lnTo>
                <a:lnTo>
                  <a:pt x="58325" y="83800"/>
                </a:lnTo>
                <a:close/>
              </a:path>
              <a:path w="963930" h="1387475">
                <a:moveTo>
                  <a:pt x="961669" y="1323200"/>
                </a:moveTo>
                <a:lnTo>
                  <a:pt x="916305" y="1323200"/>
                </a:lnTo>
                <a:lnTo>
                  <a:pt x="924941" y="1350848"/>
                </a:lnTo>
                <a:lnTo>
                  <a:pt x="886287" y="1362849"/>
                </a:lnTo>
                <a:lnTo>
                  <a:pt x="887884" y="1365653"/>
                </a:lnTo>
                <a:lnTo>
                  <a:pt x="901065" y="1375835"/>
                </a:lnTo>
                <a:lnTo>
                  <a:pt x="917102" y="1380331"/>
                </a:lnTo>
                <a:lnTo>
                  <a:pt x="934212" y="1378254"/>
                </a:lnTo>
                <a:lnTo>
                  <a:pt x="949233" y="1369699"/>
                </a:lnTo>
                <a:lnTo>
                  <a:pt x="959334" y="1356639"/>
                </a:lnTo>
                <a:lnTo>
                  <a:pt x="959439" y="1356461"/>
                </a:lnTo>
                <a:lnTo>
                  <a:pt x="963894" y="1340498"/>
                </a:lnTo>
                <a:lnTo>
                  <a:pt x="961770" y="1323378"/>
                </a:lnTo>
                <a:lnTo>
                  <a:pt x="961669" y="1323200"/>
                </a:lnTo>
                <a:close/>
              </a:path>
              <a:path w="963930" h="1387475">
                <a:moveTo>
                  <a:pt x="916305" y="1323200"/>
                </a:moveTo>
                <a:lnTo>
                  <a:pt x="877503" y="1335280"/>
                </a:lnTo>
                <a:lnTo>
                  <a:pt x="879348" y="1350670"/>
                </a:lnTo>
                <a:lnTo>
                  <a:pt x="886287" y="1362849"/>
                </a:lnTo>
                <a:lnTo>
                  <a:pt x="924941" y="1350848"/>
                </a:lnTo>
                <a:lnTo>
                  <a:pt x="916305" y="1323200"/>
                </a:lnTo>
                <a:close/>
              </a:path>
              <a:path w="963930" h="1387475">
                <a:moveTo>
                  <a:pt x="870283" y="1337527"/>
                </a:moveTo>
                <a:lnTo>
                  <a:pt x="811657" y="1344510"/>
                </a:lnTo>
                <a:lnTo>
                  <a:pt x="766826" y="1348295"/>
                </a:lnTo>
                <a:lnTo>
                  <a:pt x="716407" y="1351622"/>
                </a:lnTo>
                <a:lnTo>
                  <a:pt x="603631" y="1356461"/>
                </a:lnTo>
                <a:lnTo>
                  <a:pt x="563626" y="1357414"/>
                </a:lnTo>
                <a:lnTo>
                  <a:pt x="482726" y="1358188"/>
                </a:lnTo>
                <a:lnTo>
                  <a:pt x="883631" y="1358188"/>
                </a:lnTo>
                <a:lnTo>
                  <a:pt x="879348" y="1350670"/>
                </a:lnTo>
                <a:lnTo>
                  <a:pt x="877813" y="1337868"/>
                </a:lnTo>
                <a:lnTo>
                  <a:pt x="869188" y="1337868"/>
                </a:lnTo>
                <a:lnTo>
                  <a:pt x="870283" y="1337527"/>
                </a:lnTo>
                <a:close/>
              </a:path>
              <a:path w="963930" h="1387475">
                <a:moveTo>
                  <a:pt x="871346" y="1337373"/>
                </a:moveTo>
                <a:lnTo>
                  <a:pt x="870283" y="1337527"/>
                </a:lnTo>
                <a:lnTo>
                  <a:pt x="869188" y="1337868"/>
                </a:lnTo>
                <a:lnTo>
                  <a:pt x="871346" y="1337373"/>
                </a:lnTo>
                <a:close/>
              </a:path>
              <a:path w="963930" h="1387475">
                <a:moveTo>
                  <a:pt x="877754" y="1337373"/>
                </a:moveTo>
                <a:lnTo>
                  <a:pt x="871346" y="1337373"/>
                </a:lnTo>
                <a:lnTo>
                  <a:pt x="869188" y="1337868"/>
                </a:lnTo>
                <a:lnTo>
                  <a:pt x="877813" y="1337868"/>
                </a:lnTo>
                <a:lnTo>
                  <a:pt x="877754" y="1337373"/>
                </a:lnTo>
                <a:close/>
              </a:path>
              <a:path w="963930" h="1387475">
                <a:moveTo>
                  <a:pt x="877503" y="1335280"/>
                </a:moveTo>
                <a:lnTo>
                  <a:pt x="870283" y="1337527"/>
                </a:lnTo>
                <a:lnTo>
                  <a:pt x="871346" y="1337373"/>
                </a:lnTo>
                <a:lnTo>
                  <a:pt x="877754" y="1337373"/>
                </a:lnTo>
                <a:lnTo>
                  <a:pt x="877503" y="1335280"/>
                </a:lnTo>
                <a:close/>
              </a:path>
              <a:path w="963930" h="1387475">
                <a:moveTo>
                  <a:pt x="924069" y="1293733"/>
                </a:moveTo>
                <a:lnTo>
                  <a:pt x="906907" y="1295793"/>
                </a:lnTo>
                <a:lnTo>
                  <a:pt x="891956" y="1304348"/>
                </a:lnTo>
                <a:lnTo>
                  <a:pt x="881792" y="1317521"/>
                </a:lnTo>
                <a:lnTo>
                  <a:pt x="877296" y="1333550"/>
                </a:lnTo>
                <a:lnTo>
                  <a:pt x="877503" y="1335280"/>
                </a:lnTo>
                <a:lnTo>
                  <a:pt x="916305" y="1323200"/>
                </a:lnTo>
                <a:lnTo>
                  <a:pt x="961669" y="1323200"/>
                </a:lnTo>
                <a:lnTo>
                  <a:pt x="953252" y="1308400"/>
                </a:lnTo>
                <a:lnTo>
                  <a:pt x="940101" y="1298227"/>
                </a:lnTo>
                <a:lnTo>
                  <a:pt x="924069" y="1293733"/>
                </a:lnTo>
                <a:close/>
              </a:path>
              <a:path w="963930" h="1387475">
                <a:moveTo>
                  <a:pt x="57912" y="43307"/>
                </a:moveTo>
                <a:lnTo>
                  <a:pt x="28956" y="43561"/>
                </a:lnTo>
                <a:lnTo>
                  <a:pt x="29368" y="84096"/>
                </a:lnTo>
                <a:lnTo>
                  <a:pt x="43942" y="86868"/>
                </a:lnTo>
                <a:lnTo>
                  <a:pt x="58325" y="83800"/>
                </a:lnTo>
                <a:lnTo>
                  <a:pt x="57912" y="43307"/>
                </a:lnTo>
                <a:close/>
              </a:path>
              <a:path w="963930" h="1387475">
                <a:moveTo>
                  <a:pt x="42925" y="0"/>
                </a:moveTo>
                <a:lnTo>
                  <a:pt x="26056" y="3597"/>
                </a:lnTo>
                <a:lnTo>
                  <a:pt x="12366" y="13065"/>
                </a:lnTo>
                <a:lnTo>
                  <a:pt x="3224" y="26985"/>
                </a:lnTo>
                <a:lnTo>
                  <a:pt x="0" y="43942"/>
                </a:lnTo>
                <a:lnTo>
                  <a:pt x="3597" y="60811"/>
                </a:lnTo>
                <a:lnTo>
                  <a:pt x="13065" y="74501"/>
                </a:lnTo>
                <a:lnTo>
                  <a:pt x="26985" y="83643"/>
                </a:lnTo>
                <a:lnTo>
                  <a:pt x="29368" y="84096"/>
                </a:lnTo>
                <a:lnTo>
                  <a:pt x="28956" y="43561"/>
                </a:lnTo>
                <a:lnTo>
                  <a:pt x="86795" y="43307"/>
                </a:lnTo>
                <a:lnTo>
                  <a:pt x="86868" y="42926"/>
                </a:lnTo>
                <a:lnTo>
                  <a:pt x="83270" y="26056"/>
                </a:lnTo>
                <a:lnTo>
                  <a:pt x="73802" y="12366"/>
                </a:lnTo>
                <a:lnTo>
                  <a:pt x="59882" y="3224"/>
                </a:lnTo>
                <a:lnTo>
                  <a:pt x="42925" y="0"/>
                </a:lnTo>
                <a:close/>
              </a:path>
              <a:path w="963930" h="1387475">
                <a:moveTo>
                  <a:pt x="86795" y="43307"/>
                </a:moveTo>
                <a:lnTo>
                  <a:pt x="57912" y="43307"/>
                </a:lnTo>
                <a:lnTo>
                  <a:pt x="58325" y="83800"/>
                </a:lnTo>
                <a:lnTo>
                  <a:pt x="60811" y="83270"/>
                </a:lnTo>
                <a:lnTo>
                  <a:pt x="74501" y="73802"/>
                </a:lnTo>
                <a:lnTo>
                  <a:pt x="83643" y="59882"/>
                </a:lnTo>
                <a:lnTo>
                  <a:pt x="86795" y="43307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048255" y="4162044"/>
            <a:ext cx="963294" cy="1516380"/>
          </a:xfrm>
          <a:custGeom>
            <a:avLst/>
            <a:gdLst/>
            <a:ahLst/>
            <a:cxnLst/>
            <a:rect l="l" t="t" r="r" b="b"/>
            <a:pathLst>
              <a:path w="963294" h="1516379">
                <a:moveTo>
                  <a:pt x="960805" y="1459204"/>
                </a:moveTo>
                <a:lnTo>
                  <a:pt x="917829" y="1459204"/>
                </a:lnTo>
                <a:lnTo>
                  <a:pt x="923289" y="1487639"/>
                </a:lnTo>
                <a:lnTo>
                  <a:pt x="883540" y="1495215"/>
                </a:lnTo>
                <a:lnTo>
                  <a:pt x="884680" y="1497907"/>
                </a:lnTo>
                <a:lnTo>
                  <a:pt x="896540" y="1509598"/>
                </a:lnTo>
                <a:lnTo>
                  <a:pt x="911901" y="1515993"/>
                </a:lnTo>
                <a:lnTo>
                  <a:pt x="929146" y="1515993"/>
                </a:lnTo>
                <a:lnTo>
                  <a:pt x="945076" y="1509313"/>
                </a:lnTo>
                <a:lnTo>
                  <a:pt x="956770" y="1497458"/>
                </a:lnTo>
                <a:lnTo>
                  <a:pt x="963154" y="1482082"/>
                </a:lnTo>
                <a:lnTo>
                  <a:pt x="963119" y="1464716"/>
                </a:lnTo>
                <a:lnTo>
                  <a:pt x="960805" y="1459204"/>
                </a:lnTo>
                <a:close/>
              </a:path>
              <a:path w="963294" h="1516379">
                <a:moveTo>
                  <a:pt x="58290" y="83801"/>
                </a:moveTo>
                <a:lnTo>
                  <a:pt x="43814" y="86867"/>
                </a:lnTo>
                <a:lnTo>
                  <a:pt x="29359" y="86867"/>
                </a:lnTo>
                <a:lnTo>
                  <a:pt x="29591" y="111632"/>
                </a:lnTo>
                <a:lnTo>
                  <a:pt x="31495" y="179704"/>
                </a:lnTo>
                <a:lnTo>
                  <a:pt x="34543" y="247649"/>
                </a:lnTo>
                <a:lnTo>
                  <a:pt x="38735" y="315086"/>
                </a:lnTo>
                <a:lnTo>
                  <a:pt x="44195" y="382142"/>
                </a:lnTo>
                <a:lnTo>
                  <a:pt x="50800" y="448436"/>
                </a:lnTo>
                <a:lnTo>
                  <a:pt x="58166" y="513841"/>
                </a:lnTo>
                <a:lnTo>
                  <a:pt x="66801" y="578484"/>
                </a:lnTo>
                <a:lnTo>
                  <a:pt x="76200" y="641984"/>
                </a:lnTo>
                <a:lnTo>
                  <a:pt x="86741" y="704341"/>
                </a:lnTo>
                <a:lnTo>
                  <a:pt x="98043" y="765301"/>
                </a:lnTo>
                <a:lnTo>
                  <a:pt x="110236" y="824864"/>
                </a:lnTo>
                <a:lnTo>
                  <a:pt x="123189" y="882776"/>
                </a:lnTo>
                <a:lnTo>
                  <a:pt x="136906" y="938910"/>
                </a:lnTo>
                <a:lnTo>
                  <a:pt x="151511" y="993266"/>
                </a:lnTo>
                <a:lnTo>
                  <a:pt x="166624" y="1045717"/>
                </a:lnTo>
                <a:lnTo>
                  <a:pt x="182371" y="1096009"/>
                </a:lnTo>
                <a:lnTo>
                  <a:pt x="198881" y="1144142"/>
                </a:lnTo>
                <a:lnTo>
                  <a:pt x="215900" y="1189735"/>
                </a:lnTo>
                <a:lnTo>
                  <a:pt x="233552" y="1232915"/>
                </a:lnTo>
                <a:lnTo>
                  <a:pt x="251587" y="1273555"/>
                </a:lnTo>
                <a:lnTo>
                  <a:pt x="270256" y="1311401"/>
                </a:lnTo>
                <a:lnTo>
                  <a:pt x="289306" y="1346326"/>
                </a:lnTo>
                <a:lnTo>
                  <a:pt x="318643" y="1393189"/>
                </a:lnTo>
                <a:lnTo>
                  <a:pt x="348995" y="1432826"/>
                </a:lnTo>
                <a:lnTo>
                  <a:pt x="380238" y="1464957"/>
                </a:lnTo>
                <a:lnTo>
                  <a:pt x="412623" y="1488986"/>
                </a:lnTo>
                <a:lnTo>
                  <a:pt x="457962" y="1507362"/>
                </a:lnTo>
                <a:lnTo>
                  <a:pt x="481202" y="1509877"/>
                </a:lnTo>
                <a:lnTo>
                  <a:pt x="604138" y="1508848"/>
                </a:lnTo>
                <a:lnTo>
                  <a:pt x="681355" y="1507045"/>
                </a:lnTo>
                <a:lnTo>
                  <a:pt x="752094" y="1504556"/>
                </a:lnTo>
                <a:lnTo>
                  <a:pt x="799338" y="1502270"/>
                </a:lnTo>
                <a:lnTo>
                  <a:pt x="852805" y="1498815"/>
                </a:lnTo>
                <a:lnTo>
                  <a:pt x="883540" y="1495215"/>
                </a:lnTo>
                <a:lnTo>
                  <a:pt x="877979" y="1482082"/>
                </a:lnTo>
                <a:lnTo>
                  <a:pt x="877952" y="1480972"/>
                </a:lnTo>
                <a:lnTo>
                  <a:pt x="482854" y="1480972"/>
                </a:lnTo>
                <a:lnTo>
                  <a:pt x="473837" y="1480527"/>
                </a:lnTo>
                <a:lnTo>
                  <a:pt x="428370" y="1464716"/>
                </a:lnTo>
                <a:lnTo>
                  <a:pt x="390525" y="1434947"/>
                </a:lnTo>
                <a:lnTo>
                  <a:pt x="361695" y="1402841"/>
                </a:lnTo>
                <a:lnTo>
                  <a:pt x="333169" y="1362836"/>
                </a:lnTo>
                <a:lnTo>
                  <a:pt x="305307" y="1315592"/>
                </a:lnTo>
                <a:lnTo>
                  <a:pt x="287019" y="1280286"/>
                </a:lnTo>
                <a:lnTo>
                  <a:pt x="269113" y="1242059"/>
                </a:lnTo>
                <a:lnTo>
                  <a:pt x="251587" y="1200911"/>
                </a:lnTo>
                <a:lnTo>
                  <a:pt x="234569" y="1157350"/>
                </a:lnTo>
                <a:lnTo>
                  <a:pt x="218058" y="1111122"/>
                </a:lnTo>
                <a:lnTo>
                  <a:pt x="194437" y="1037589"/>
                </a:lnTo>
                <a:lnTo>
                  <a:pt x="179450" y="985773"/>
                </a:lnTo>
                <a:lnTo>
                  <a:pt x="165100" y="932179"/>
                </a:lnTo>
                <a:lnTo>
                  <a:pt x="151511" y="876426"/>
                </a:lnTo>
                <a:lnTo>
                  <a:pt x="138556" y="819022"/>
                </a:lnTo>
                <a:lnTo>
                  <a:pt x="126492" y="759967"/>
                </a:lnTo>
                <a:lnTo>
                  <a:pt x="115188" y="699515"/>
                </a:lnTo>
                <a:lnTo>
                  <a:pt x="104901" y="637666"/>
                </a:lnTo>
                <a:lnTo>
                  <a:pt x="95504" y="574674"/>
                </a:lnTo>
                <a:lnTo>
                  <a:pt x="86994" y="510666"/>
                </a:lnTo>
                <a:lnTo>
                  <a:pt x="79501" y="445642"/>
                </a:lnTo>
                <a:lnTo>
                  <a:pt x="73151" y="379856"/>
                </a:lnTo>
                <a:lnTo>
                  <a:pt x="67691" y="313308"/>
                </a:lnTo>
                <a:lnTo>
                  <a:pt x="63500" y="246252"/>
                </a:lnTo>
                <a:lnTo>
                  <a:pt x="60325" y="178942"/>
                </a:lnTo>
                <a:lnTo>
                  <a:pt x="58546" y="111251"/>
                </a:lnTo>
                <a:lnTo>
                  <a:pt x="58319" y="86867"/>
                </a:lnTo>
                <a:lnTo>
                  <a:pt x="43814" y="86867"/>
                </a:lnTo>
                <a:lnTo>
                  <a:pt x="29334" y="84093"/>
                </a:lnTo>
                <a:lnTo>
                  <a:pt x="58293" y="84093"/>
                </a:lnTo>
                <a:lnTo>
                  <a:pt x="58290" y="83801"/>
                </a:lnTo>
                <a:close/>
              </a:path>
              <a:path w="963294" h="1516379">
                <a:moveTo>
                  <a:pt x="917829" y="1459204"/>
                </a:moveTo>
                <a:lnTo>
                  <a:pt x="877978" y="1466920"/>
                </a:lnTo>
                <a:lnTo>
                  <a:pt x="877979" y="1482082"/>
                </a:lnTo>
                <a:lnTo>
                  <a:pt x="883540" y="1495215"/>
                </a:lnTo>
                <a:lnTo>
                  <a:pt x="923289" y="1487639"/>
                </a:lnTo>
                <a:lnTo>
                  <a:pt x="917829" y="1459204"/>
                </a:lnTo>
                <a:close/>
              </a:path>
              <a:path w="963294" h="1516379">
                <a:moveTo>
                  <a:pt x="877978" y="1466920"/>
                </a:moveTo>
                <a:lnTo>
                  <a:pt x="797941" y="1473339"/>
                </a:lnTo>
                <a:lnTo>
                  <a:pt x="750951" y="1475625"/>
                </a:lnTo>
                <a:lnTo>
                  <a:pt x="680593" y="1478089"/>
                </a:lnTo>
                <a:lnTo>
                  <a:pt x="603757" y="1479905"/>
                </a:lnTo>
                <a:lnTo>
                  <a:pt x="482854" y="1480972"/>
                </a:lnTo>
                <a:lnTo>
                  <a:pt x="877952" y="1480972"/>
                </a:lnTo>
                <a:lnTo>
                  <a:pt x="877978" y="1466920"/>
                </a:lnTo>
                <a:close/>
              </a:path>
              <a:path w="963294" h="1516379">
                <a:moveTo>
                  <a:pt x="911987" y="1430845"/>
                </a:moveTo>
                <a:lnTo>
                  <a:pt x="896096" y="1437531"/>
                </a:lnTo>
                <a:lnTo>
                  <a:pt x="884396" y="1449385"/>
                </a:lnTo>
                <a:lnTo>
                  <a:pt x="878001" y="1464716"/>
                </a:lnTo>
                <a:lnTo>
                  <a:pt x="877978" y="1466920"/>
                </a:lnTo>
                <a:lnTo>
                  <a:pt x="917829" y="1459204"/>
                </a:lnTo>
                <a:lnTo>
                  <a:pt x="960805" y="1459204"/>
                </a:lnTo>
                <a:lnTo>
                  <a:pt x="956492" y="1448937"/>
                </a:lnTo>
                <a:lnTo>
                  <a:pt x="944626" y="1437246"/>
                </a:lnTo>
                <a:lnTo>
                  <a:pt x="929235" y="1430851"/>
                </a:lnTo>
                <a:lnTo>
                  <a:pt x="911987" y="1430845"/>
                </a:lnTo>
                <a:close/>
              </a:path>
              <a:path w="963294" h="1516379">
                <a:moveTo>
                  <a:pt x="57912" y="43306"/>
                </a:moveTo>
                <a:lnTo>
                  <a:pt x="28956" y="43560"/>
                </a:lnTo>
                <a:lnTo>
                  <a:pt x="29334" y="84093"/>
                </a:lnTo>
                <a:lnTo>
                  <a:pt x="43814" y="86867"/>
                </a:lnTo>
                <a:lnTo>
                  <a:pt x="58290" y="83801"/>
                </a:lnTo>
                <a:lnTo>
                  <a:pt x="57912" y="43306"/>
                </a:lnTo>
                <a:close/>
              </a:path>
              <a:path w="963294" h="1516379">
                <a:moveTo>
                  <a:pt x="43052" y="0"/>
                </a:moveTo>
                <a:lnTo>
                  <a:pt x="26163" y="3577"/>
                </a:lnTo>
                <a:lnTo>
                  <a:pt x="12430" y="13001"/>
                </a:lnTo>
                <a:lnTo>
                  <a:pt x="3244" y="26878"/>
                </a:lnTo>
                <a:lnTo>
                  <a:pt x="0" y="43814"/>
                </a:lnTo>
                <a:lnTo>
                  <a:pt x="3577" y="60704"/>
                </a:lnTo>
                <a:lnTo>
                  <a:pt x="13001" y="74437"/>
                </a:lnTo>
                <a:lnTo>
                  <a:pt x="26878" y="83623"/>
                </a:lnTo>
                <a:lnTo>
                  <a:pt x="29334" y="84093"/>
                </a:lnTo>
                <a:lnTo>
                  <a:pt x="28956" y="43560"/>
                </a:lnTo>
                <a:lnTo>
                  <a:pt x="86819" y="43306"/>
                </a:lnTo>
                <a:lnTo>
                  <a:pt x="86868" y="43052"/>
                </a:lnTo>
                <a:lnTo>
                  <a:pt x="83290" y="26163"/>
                </a:lnTo>
                <a:lnTo>
                  <a:pt x="73866" y="12430"/>
                </a:lnTo>
                <a:lnTo>
                  <a:pt x="59989" y="3244"/>
                </a:lnTo>
                <a:lnTo>
                  <a:pt x="43052" y="0"/>
                </a:lnTo>
                <a:close/>
              </a:path>
              <a:path w="963294" h="1516379">
                <a:moveTo>
                  <a:pt x="86819" y="43306"/>
                </a:moveTo>
                <a:lnTo>
                  <a:pt x="57912" y="43306"/>
                </a:lnTo>
                <a:lnTo>
                  <a:pt x="58290" y="83801"/>
                </a:lnTo>
                <a:lnTo>
                  <a:pt x="60704" y="83290"/>
                </a:lnTo>
                <a:lnTo>
                  <a:pt x="74437" y="73866"/>
                </a:lnTo>
                <a:lnTo>
                  <a:pt x="83623" y="59989"/>
                </a:lnTo>
                <a:lnTo>
                  <a:pt x="86819" y="43306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641847" y="4000500"/>
            <a:ext cx="1028700" cy="5623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667755" y="4026408"/>
            <a:ext cx="927100" cy="460375"/>
          </a:xfrm>
          <a:custGeom>
            <a:avLst/>
            <a:gdLst/>
            <a:ahLst/>
            <a:cxnLst/>
            <a:rect l="l" t="t" r="r" b="b"/>
            <a:pathLst>
              <a:path w="927100" h="460375">
                <a:moveTo>
                  <a:pt x="554990" y="0"/>
                </a:moveTo>
                <a:lnTo>
                  <a:pt x="554990" y="96774"/>
                </a:lnTo>
                <a:lnTo>
                  <a:pt x="0" y="96774"/>
                </a:lnTo>
                <a:lnTo>
                  <a:pt x="0" y="363474"/>
                </a:lnTo>
                <a:lnTo>
                  <a:pt x="554990" y="363474"/>
                </a:lnTo>
                <a:lnTo>
                  <a:pt x="554990" y="460248"/>
                </a:lnTo>
                <a:lnTo>
                  <a:pt x="926592" y="230124"/>
                </a:lnTo>
                <a:lnTo>
                  <a:pt x="554990" y="0"/>
                </a:lnTo>
                <a:close/>
              </a:path>
            </a:pathLst>
          </a:custGeom>
          <a:solidFill>
            <a:srgbClr val="7AB0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878573" y="5011673"/>
            <a:ext cx="1403985" cy="356870"/>
          </a:xfrm>
          <a:custGeom>
            <a:avLst/>
            <a:gdLst/>
            <a:ahLst/>
            <a:cxnLst/>
            <a:rect l="l" t="t" r="r" b="b"/>
            <a:pathLst>
              <a:path w="1403984" h="356870">
                <a:moveTo>
                  <a:pt x="0" y="10540"/>
                </a:moveTo>
                <a:lnTo>
                  <a:pt x="0" y="4699"/>
                </a:lnTo>
                <a:lnTo>
                  <a:pt x="4699" y="0"/>
                </a:lnTo>
                <a:lnTo>
                  <a:pt x="10541" y="0"/>
                </a:lnTo>
                <a:lnTo>
                  <a:pt x="1393062" y="0"/>
                </a:lnTo>
                <a:lnTo>
                  <a:pt x="1398904" y="0"/>
                </a:lnTo>
                <a:lnTo>
                  <a:pt x="1403603" y="4699"/>
                </a:lnTo>
                <a:lnTo>
                  <a:pt x="1403603" y="10540"/>
                </a:lnTo>
                <a:lnTo>
                  <a:pt x="1403603" y="346075"/>
                </a:lnTo>
                <a:lnTo>
                  <a:pt x="1403603" y="351916"/>
                </a:lnTo>
                <a:lnTo>
                  <a:pt x="1398904" y="356616"/>
                </a:lnTo>
                <a:lnTo>
                  <a:pt x="1393062" y="356616"/>
                </a:lnTo>
                <a:lnTo>
                  <a:pt x="10541" y="356616"/>
                </a:lnTo>
                <a:lnTo>
                  <a:pt x="4699" y="356616"/>
                </a:lnTo>
                <a:lnTo>
                  <a:pt x="0" y="351916"/>
                </a:lnTo>
                <a:lnTo>
                  <a:pt x="0" y="346075"/>
                </a:lnTo>
                <a:lnTo>
                  <a:pt x="0" y="10540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797033" y="1622297"/>
            <a:ext cx="327660" cy="233679"/>
          </a:xfrm>
          <a:custGeom>
            <a:avLst/>
            <a:gdLst/>
            <a:ahLst/>
            <a:cxnLst/>
            <a:rect l="l" t="t" r="r" b="b"/>
            <a:pathLst>
              <a:path w="327659" h="233680">
                <a:moveTo>
                  <a:pt x="0" y="116586"/>
                </a:moveTo>
                <a:lnTo>
                  <a:pt x="31626" y="47731"/>
                </a:lnTo>
                <a:lnTo>
                  <a:pt x="67098" y="22494"/>
                </a:lnTo>
                <a:lnTo>
                  <a:pt x="112068" y="5943"/>
                </a:lnTo>
                <a:lnTo>
                  <a:pt x="163830" y="0"/>
                </a:lnTo>
                <a:lnTo>
                  <a:pt x="215591" y="5943"/>
                </a:lnTo>
                <a:lnTo>
                  <a:pt x="260561" y="22494"/>
                </a:lnTo>
                <a:lnTo>
                  <a:pt x="296033" y="47731"/>
                </a:lnTo>
                <a:lnTo>
                  <a:pt x="319302" y="79735"/>
                </a:lnTo>
                <a:lnTo>
                  <a:pt x="327660" y="116586"/>
                </a:lnTo>
                <a:lnTo>
                  <a:pt x="319302" y="153436"/>
                </a:lnTo>
                <a:lnTo>
                  <a:pt x="296033" y="185440"/>
                </a:lnTo>
                <a:lnTo>
                  <a:pt x="260561" y="210677"/>
                </a:lnTo>
                <a:lnTo>
                  <a:pt x="215591" y="227228"/>
                </a:lnTo>
                <a:lnTo>
                  <a:pt x="163830" y="233172"/>
                </a:lnTo>
                <a:lnTo>
                  <a:pt x="112068" y="227228"/>
                </a:lnTo>
                <a:lnTo>
                  <a:pt x="67098" y="210677"/>
                </a:lnTo>
                <a:lnTo>
                  <a:pt x="31626" y="185440"/>
                </a:lnTo>
                <a:lnTo>
                  <a:pt x="8357" y="153436"/>
                </a:lnTo>
                <a:lnTo>
                  <a:pt x="0" y="116586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957441" y="5493207"/>
            <a:ext cx="41109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Fig. Example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a tag adjusted to </a:t>
            </a:r>
            <a:r>
              <a:rPr kumimoji="0" sz="1400" b="0" i="0" u="none" strike="noStrike" kern="1200" cap="none" spc="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𝒇</a:t>
            </a:r>
            <a:r>
              <a:rPr kumimoji="0" sz="1350" b="0" i="0" u="none" strike="noStrike" kern="1200" cap="none" spc="15" normalizeH="0" baseline="-21604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𝒓𝒆𝒔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13.564</a:t>
            </a:r>
            <a:r>
              <a:rPr kumimoji="0" sz="1400" b="0" i="0" u="none" strike="noStrike" kern="1200" cap="none" spc="-204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MHz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198" y="6296300"/>
            <a:ext cx="182880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29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527E9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422892" y="5836920"/>
            <a:ext cx="2769107" cy="854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207495" y="6083808"/>
            <a:ext cx="215265" cy="403860"/>
          </a:xfrm>
          <a:custGeom>
            <a:avLst/>
            <a:gdLst/>
            <a:ahLst/>
            <a:cxnLst/>
            <a:rect l="l" t="t" r="r" b="b"/>
            <a:pathLst>
              <a:path w="215265" h="403860">
                <a:moveTo>
                  <a:pt x="22986" y="0"/>
                </a:moveTo>
                <a:lnTo>
                  <a:pt x="0" y="0"/>
                </a:lnTo>
                <a:lnTo>
                  <a:pt x="0" y="403859"/>
                </a:lnTo>
                <a:lnTo>
                  <a:pt x="22986" y="403859"/>
                </a:lnTo>
                <a:lnTo>
                  <a:pt x="107442" y="269430"/>
                </a:lnTo>
                <a:lnTo>
                  <a:pt x="213740" y="269430"/>
                </a:lnTo>
                <a:lnTo>
                  <a:pt x="213740" y="134429"/>
                </a:lnTo>
                <a:lnTo>
                  <a:pt x="107442" y="134429"/>
                </a:lnTo>
                <a:lnTo>
                  <a:pt x="22986" y="0"/>
                </a:lnTo>
                <a:close/>
              </a:path>
              <a:path w="215265" h="403860">
                <a:moveTo>
                  <a:pt x="213740" y="269430"/>
                </a:moveTo>
                <a:lnTo>
                  <a:pt x="107442" y="269430"/>
                </a:lnTo>
                <a:lnTo>
                  <a:pt x="190880" y="403859"/>
                </a:lnTo>
                <a:lnTo>
                  <a:pt x="214883" y="403859"/>
                </a:lnTo>
                <a:lnTo>
                  <a:pt x="213740" y="403301"/>
                </a:lnTo>
                <a:lnTo>
                  <a:pt x="213740" y="269430"/>
                </a:lnTo>
                <a:close/>
              </a:path>
              <a:path w="215265" h="403860">
                <a:moveTo>
                  <a:pt x="213740" y="0"/>
                </a:moveTo>
                <a:lnTo>
                  <a:pt x="190880" y="0"/>
                </a:lnTo>
                <a:lnTo>
                  <a:pt x="107442" y="134429"/>
                </a:lnTo>
                <a:lnTo>
                  <a:pt x="213740" y="134429"/>
                </a:lnTo>
                <a:lnTo>
                  <a:pt x="21374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084052" y="6083808"/>
            <a:ext cx="123825" cy="403860"/>
          </a:xfrm>
          <a:custGeom>
            <a:avLst/>
            <a:gdLst/>
            <a:ahLst/>
            <a:cxnLst/>
            <a:rect l="l" t="t" r="r" b="b"/>
            <a:pathLst>
              <a:path w="123825" h="403860">
                <a:moveTo>
                  <a:pt x="123444" y="201371"/>
                </a:moveTo>
                <a:lnTo>
                  <a:pt x="0" y="403859"/>
                </a:lnTo>
                <a:lnTo>
                  <a:pt x="123444" y="403859"/>
                </a:lnTo>
                <a:lnTo>
                  <a:pt x="123444" y="201371"/>
                </a:lnTo>
                <a:close/>
              </a:path>
              <a:path w="123825" h="403860">
                <a:moveTo>
                  <a:pt x="123444" y="0"/>
                </a:moveTo>
                <a:lnTo>
                  <a:pt x="0" y="0"/>
                </a:lnTo>
                <a:lnTo>
                  <a:pt x="123444" y="201371"/>
                </a:lnTo>
                <a:lnTo>
                  <a:pt x="123444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422380" y="6083808"/>
            <a:ext cx="123825" cy="403860"/>
          </a:xfrm>
          <a:custGeom>
            <a:avLst/>
            <a:gdLst/>
            <a:ahLst/>
            <a:cxnLst/>
            <a:rect l="l" t="t" r="r" b="b"/>
            <a:pathLst>
              <a:path w="123825" h="403860">
                <a:moveTo>
                  <a:pt x="123444" y="0"/>
                </a:moveTo>
                <a:lnTo>
                  <a:pt x="0" y="0"/>
                </a:lnTo>
                <a:lnTo>
                  <a:pt x="0" y="403301"/>
                </a:lnTo>
                <a:lnTo>
                  <a:pt x="1143" y="403859"/>
                </a:lnTo>
                <a:lnTo>
                  <a:pt x="123444" y="403859"/>
                </a:lnTo>
                <a:lnTo>
                  <a:pt x="1143" y="201371"/>
                </a:lnTo>
                <a:lnTo>
                  <a:pt x="123444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422380" y="6083808"/>
            <a:ext cx="449580" cy="403860"/>
          </a:xfrm>
          <a:custGeom>
            <a:avLst/>
            <a:gdLst/>
            <a:ahLst/>
            <a:cxnLst/>
            <a:rect l="l" t="t" r="r" b="b"/>
            <a:pathLst>
              <a:path w="449579" h="403860">
                <a:moveTo>
                  <a:pt x="302387" y="0"/>
                </a:moveTo>
                <a:lnTo>
                  <a:pt x="123698" y="0"/>
                </a:lnTo>
                <a:lnTo>
                  <a:pt x="0" y="201371"/>
                </a:lnTo>
                <a:lnTo>
                  <a:pt x="123698" y="403859"/>
                </a:lnTo>
                <a:lnTo>
                  <a:pt x="123698" y="314604"/>
                </a:lnTo>
                <a:lnTo>
                  <a:pt x="334264" y="314604"/>
                </a:lnTo>
                <a:lnTo>
                  <a:pt x="376809" y="307911"/>
                </a:lnTo>
                <a:lnTo>
                  <a:pt x="419862" y="278904"/>
                </a:lnTo>
                <a:lnTo>
                  <a:pt x="442849" y="234835"/>
                </a:lnTo>
                <a:lnTo>
                  <a:pt x="447598" y="213639"/>
                </a:lnTo>
                <a:lnTo>
                  <a:pt x="123698" y="213639"/>
                </a:lnTo>
                <a:lnTo>
                  <a:pt x="123698" y="99847"/>
                </a:lnTo>
                <a:lnTo>
                  <a:pt x="446658" y="99847"/>
                </a:lnTo>
                <a:lnTo>
                  <a:pt x="442849" y="83108"/>
                </a:lnTo>
                <a:lnTo>
                  <a:pt x="419862" y="39052"/>
                </a:lnTo>
                <a:lnTo>
                  <a:pt x="375158" y="10045"/>
                </a:lnTo>
                <a:lnTo>
                  <a:pt x="329819" y="1117"/>
                </a:lnTo>
                <a:lnTo>
                  <a:pt x="302387" y="0"/>
                </a:lnTo>
                <a:close/>
              </a:path>
              <a:path w="449579" h="403860">
                <a:moveTo>
                  <a:pt x="446658" y="99847"/>
                </a:moveTo>
                <a:lnTo>
                  <a:pt x="282194" y="99847"/>
                </a:lnTo>
                <a:lnTo>
                  <a:pt x="298450" y="101523"/>
                </a:lnTo>
                <a:lnTo>
                  <a:pt x="312420" y="104863"/>
                </a:lnTo>
                <a:lnTo>
                  <a:pt x="321310" y="111556"/>
                </a:lnTo>
                <a:lnTo>
                  <a:pt x="328041" y="119926"/>
                </a:lnTo>
                <a:lnTo>
                  <a:pt x="331470" y="129971"/>
                </a:lnTo>
                <a:lnTo>
                  <a:pt x="333628" y="142798"/>
                </a:lnTo>
                <a:lnTo>
                  <a:pt x="333628" y="162877"/>
                </a:lnTo>
                <a:lnTo>
                  <a:pt x="320801" y="201371"/>
                </a:lnTo>
                <a:lnTo>
                  <a:pt x="292862" y="213639"/>
                </a:lnTo>
                <a:lnTo>
                  <a:pt x="447598" y="213639"/>
                </a:lnTo>
                <a:lnTo>
                  <a:pt x="449579" y="201371"/>
                </a:lnTo>
                <a:lnTo>
                  <a:pt x="449579" y="118821"/>
                </a:lnTo>
                <a:lnTo>
                  <a:pt x="446786" y="100406"/>
                </a:lnTo>
                <a:lnTo>
                  <a:pt x="446658" y="99847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47247" y="6083808"/>
            <a:ext cx="460375" cy="403860"/>
          </a:xfrm>
          <a:custGeom>
            <a:avLst/>
            <a:gdLst/>
            <a:ahLst/>
            <a:cxnLst/>
            <a:rect l="l" t="t" r="r" b="b"/>
            <a:pathLst>
              <a:path w="460375" h="403860">
                <a:moveTo>
                  <a:pt x="124713" y="0"/>
                </a:moveTo>
                <a:lnTo>
                  <a:pt x="0" y="0"/>
                </a:lnTo>
                <a:lnTo>
                  <a:pt x="0" y="403859"/>
                </a:lnTo>
                <a:lnTo>
                  <a:pt x="124713" y="403859"/>
                </a:lnTo>
                <a:lnTo>
                  <a:pt x="124713" y="160096"/>
                </a:lnTo>
                <a:lnTo>
                  <a:pt x="263189" y="160096"/>
                </a:lnTo>
                <a:lnTo>
                  <a:pt x="124713" y="0"/>
                </a:lnTo>
                <a:close/>
              </a:path>
              <a:path w="460375" h="403860">
                <a:moveTo>
                  <a:pt x="263189" y="160096"/>
                </a:moveTo>
                <a:lnTo>
                  <a:pt x="124713" y="160096"/>
                </a:lnTo>
                <a:lnTo>
                  <a:pt x="336042" y="403859"/>
                </a:lnTo>
                <a:lnTo>
                  <a:pt x="433901" y="244322"/>
                </a:lnTo>
                <a:lnTo>
                  <a:pt x="336042" y="244322"/>
                </a:lnTo>
                <a:lnTo>
                  <a:pt x="263189" y="160096"/>
                </a:lnTo>
                <a:close/>
              </a:path>
              <a:path w="460375" h="403860">
                <a:moveTo>
                  <a:pt x="336042" y="0"/>
                </a:moveTo>
                <a:lnTo>
                  <a:pt x="336042" y="244322"/>
                </a:lnTo>
                <a:lnTo>
                  <a:pt x="433901" y="244322"/>
                </a:lnTo>
                <a:lnTo>
                  <a:pt x="460248" y="201371"/>
                </a:lnTo>
                <a:lnTo>
                  <a:pt x="336042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692778" y="2958160"/>
            <a:ext cx="49980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Recap </a:t>
            </a:r>
            <a:r>
              <a:rPr spc="-5" dirty="0"/>
              <a:t>and</a:t>
            </a:r>
            <a:r>
              <a:rPr spc="-70" dirty="0"/>
              <a:t> </a:t>
            </a:r>
            <a:r>
              <a:rPr dirty="0"/>
              <a:t>closure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498" y="6268008"/>
            <a:ext cx="208279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30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78358" y="303402"/>
            <a:ext cx="7637780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dirty="0">
                <a:solidFill>
                  <a:srgbClr val="707070"/>
                </a:solidFill>
              </a:rPr>
              <a:t>Recap of the antenna tuning steps</a:t>
            </a:r>
            <a:r>
              <a:rPr sz="2900" spc="-125" dirty="0">
                <a:solidFill>
                  <a:srgbClr val="707070"/>
                </a:solidFill>
              </a:rPr>
              <a:t> </a:t>
            </a:r>
            <a:r>
              <a:rPr sz="2900" dirty="0">
                <a:solidFill>
                  <a:srgbClr val="707070"/>
                </a:solidFill>
              </a:rPr>
              <a:t>followed</a:t>
            </a:r>
            <a:endParaRPr sz="2900"/>
          </a:p>
        </p:txBody>
      </p:sp>
      <p:sp>
        <p:nvSpPr>
          <p:cNvPr id="10" name="object 10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SzPct val="80555"/>
              <a:buAutoNum type="arabicPeriod"/>
              <a:tabLst>
                <a:tab pos="354965" algn="l"/>
                <a:tab pos="355600" algn="l"/>
              </a:tabLst>
            </a:pPr>
            <a:r>
              <a:rPr spc="-5" dirty="0"/>
              <a:t>Design </a:t>
            </a:r>
            <a:r>
              <a:rPr dirty="0"/>
              <a:t>the antenna</a:t>
            </a:r>
            <a:r>
              <a:rPr spc="-15" dirty="0"/>
              <a:t> </a:t>
            </a:r>
            <a:r>
              <a:rPr dirty="0"/>
              <a:t>coil</a:t>
            </a: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1600" b="0" i="1" spc="-5" dirty="0">
                <a:latin typeface="Arial"/>
                <a:cs typeface="Arial"/>
              </a:rPr>
              <a:t>Determine the </a:t>
            </a:r>
            <a:r>
              <a:rPr sz="1600" b="0" i="1" spc="-20" dirty="0">
                <a:latin typeface="Arial"/>
                <a:cs typeface="Arial"/>
              </a:rPr>
              <a:t>size </a:t>
            </a:r>
            <a:r>
              <a:rPr sz="1600" b="0" i="1" spc="-5" dirty="0">
                <a:latin typeface="Arial"/>
                <a:cs typeface="Arial"/>
              </a:rPr>
              <a:t>and the specs of the</a:t>
            </a:r>
            <a:r>
              <a:rPr sz="1600" b="0" i="1" spc="155" dirty="0">
                <a:latin typeface="Arial"/>
                <a:cs typeface="Arial"/>
              </a:rPr>
              <a:t> </a:t>
            </a:r>
            <a:r>
              <a:rPr sz="1600" b="0" i="1" spc="-5" dirty="0">
                <a:latin typeface="Arial"/>
                <a:cs typeface="Arial"/>
              </a:rPr>
              <a:t>antenna</a:t>
            </a:r>
            <a:endParaRPr sz="16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1600" b="0" i="1" spc="-5" dirty="0">
                <a:latin typeface="Arial"/>
                <a:cs typeface="Arial"/>
              </a:rPr>
              <a:t>(number of turns, track width, spacing,</a:t>
            </a:r>
            <a:r>
              <a:rPr sz="1600" b="0" i="1" spc="95" dirty="0">
                <a:latin typeface="Arial"/>
                <a:cs typeface="Arial"/>
              </a:rPr>
              <a:t> </a:t>
            </a:r>
            <a:r>
              <a:rPr sz="1600" b="0" i="1" spc="-5" dirty="0">
                <a:latin typeface="Arial"/>
                <a:cs typeface="Arial"/>
              </a:rPr>
              <a:t>etc.)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SzPct val="80555"/>
              <a:buAutoNum type="arabicPeriod" startAt="2"/>
              <a:tabLst>
                <a:tab pos="354965" algn="l"/>
                <a:tab pos="355600" algn="l"/>
              </a:tabLst>
            </a:pPr>
            <a:r>
              <a:rPr spc="-5" dirty="0"/>
              <a:t>Measure </a:t>
            </a:r>
            <a:r>
              <a:rPr dirty="0"/>
              <a:t>antenna</a:t>
            </a:r>
            <a:r>
              <a:rPr spc="5" dirty="0"/>
              <a:t> </a:t>
            </a:r>
            <a:r>
              <a:rPr dirty="0"/>
              <a:t>coil</a:t>
            </a:r>
          </a:p>
          <a:p>
            <a:pPr marL="355600">
              <a:lnSpc>
                <a:spcPct val="100000"/>
              </a:lnSpc>
              <a:spcBef>
                <a:spcPts val="200"/>
              </a:spcBef>
            </a:pPr>
            <a:r>
              <a:rPr sz="1600" b="0" i="1" spc="-10" dirty="0">
                <a:latin typeface="Arial"/>
                <a:cs typeface="Arial"/>
              </a:rPr>
              <a:t>Characterize </a:t>
            </a:r>
            <a:r>
              <a:rPr sz="1600" b="0" i="1" spc="-5" dirty="0">
                <a:latin typeface="Arial"/>
                <a:cs typeface="Arial"/>
              </a:rPr>
              <a:t>R,L,C antenna coil</a:t>
            </a:r>
            <a:r>
              <a:rPr sz="1600" b="0" i="1" spc="90" dirty="0">
                <a:latin typeface="Arial"/>
                <a:cs typeface="Arial"/>
              </a:rPr>
              <a:t> </a:t>
            </a:r>
            <a:r>
              <a:rPr sz="1600" b="0" i="1" spc="-5" dirty="0">
                <a:latin typeface="Arial"/>
                <a:cs typeface="Arial"/>
              </a:rPr>
              <a:t>parameters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00">
              <a:latin typeface="Times New Roman"/>
              <a:cs typeface="Times New Roman"/>
            </a:endParaRPr>
          </a:p>
          <a:p>
            <a:pPr marL="355600" marR="171450" indent="-342900">
              <a:lnSpc>
                <a:spcPct val="100000"/>
              </a:lnSpc>
              <a:spcBef>
                <a:spcPts val="5"/>
              </a:spcBef>
              <a:buSzPct val="80555"/>
              <a:buAutoNum type="arabicPeriod" startAt="3"/>
              <a:tabLst>
                <a:tab pos="354965" algn="l"/>
                <a:tab pos="355600" algn="l"/>
              </a:tabLst>
            </a:pPr>
            <a:r>
              <a:rPr spc="-5" dirty="0"/>
              <a:t>Calculate </a:t>
            </a:r>
            <a:r>
              <a:rPr dirty="0"/>
              <a:t>the </a:t>
            </a:r>
            <a:r>
              <a:rPr spc="-5" dirty="0"/>
              <a:t>resonant capacitor </a:t>
            </a:r>
            <a:r>
              <a:rPr spc="-15" dirty="0"/>
              <a:t>value  </a:t>
            </a:r>
            <a:r>
              <a:rPr sz="1600" b="0" i="1" spc="-5" dirty="0">
                <a:latin typeface="Arial"/>
                <a:cs typeface="Arial"/>
              </a:rPr>
              <a:t>Determine the value of resonant capacitor to set  the tag to the target resonant</a:t>
            </a:r>
            <a:r>
              <a:rPr sz="1600" b="0" i="1" spc="95" dirty="0">
                <a:latin typeface="Arial"/>
                <a:cs typeface="Arial"/>
              </a:rPr>
              <a:t> </a:t>
            </a:r>
            <a:r>
              <a:rPr sz="1600" b="0" i="1" spc="-5" dirty="0">
                <a:latin typeface="Arial"/>
                <a:cs typeface="Arial"/>
              </a:rPr>
              <a:t>frequency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707070"/>
              </a:buClr>
              <a:buFont typeface="Arial"/>
              <a:buAutoNum type="arabicPeriod" startAt="3"/>
            </a:pPr>
            <a:endParaRPr sz="215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SzPct val="80555"/>
              <a:buAutoNum type="arabicPeriod" startAt="3"/>
              <a:tabLst>
                <a:tab pos="354965" algn="l"/>
                <a:tab pos="355600" algn="l"/>
              </a:tabLst>
            </a:pPr>
            <a:r>
              <a:rPr spc="-10" dirty="0"/>
              <a:t>Assemble </a:t>
            </a:r>
            <a:r>
              <a:rPr spc="-5" dirty="0"/>
              <a:t>&amp; measure resonant frequency  </a:t>
            </a:r>
            <a:r>
              <a:rPr sz="1600" b="0" i="1" spc="-5" dirty="0">
                <a:latin typeface="Arial"/>
                <a:cs typeface="Arial"/>
              </a:rPr>
              <a:t>Measure the resonant frequency and </a:t>
            </a:r>
            <a:r>
              <a:rPr sz="1600" b="0" i="1" dirty="0">
                <a:latin typeface="Arial"/>
                <a:cs typeface="Arial"/>
              </a:rPr>
              <a:t>adjust </a:t>
            </a:r>
            <a:r>
              <a:rPr sz="1600" b="0" i="1" spc="-5" dirty="0">
                <a:latin typeface="Arial"/>
                <a:cs typeface="Arial"/>
              </a:rPr>
              <a:t>the  capacitor value if needed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32120" y="1638312"/>
            <a:ext cx="1030211" cy="5638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558028" y="1664207"/>
            <a:ext cx="928369" cy="462280"/>
          </a:xfrm>
          <a:custGeom>
            <a:avLst/>
            <a:gdLst/>
            <a:ahLst/>
            <a:cxnLst/>
            <a:rect l="l" t="t" r="r" b="b"/>
            <a:pathLst>
              <a:path w="928370" h="462280">
                <a:moveTo>
                  <a:pt x="555244" y="0"/>
                </a:moveTo>
                <a:lnTo>
                  <a:pt x="555244" y="97027"/>
                </a:lnTo>
                <a:lnTo>
                  <a:pt x="0" y="97027"/>
                </a:lnTo>
                <a:lnTo>
                  <a:pt x="0" y="364743"/>
                </a:lnTo>
                <a:lnTo>
                  <a:pt x="555244" y="364743"/>
                </a:lnTo>
                <a:lnTo>
                  <a:pt x="555244" y="461771"/>
                </a:lnTo>
                <a:lnTo>
                  <a:pt x="928116" y="230886"/>
                </a:lnTo>
                <a:lnTo>
                  <a:pt x="555244" y="0"/>
                </a:lnTo>
                <a:close/>
              </a:path>
            </a:pathLst>
          </a:custGeom>
          <a:solidFill>
            <a:srgbClr val="7AB0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973823" y="1336547"/>
            <a:ext cx="2034539" cy="11201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305670" y="1690878"/>
            <a:ext cx="25501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We </a:t>
            </a:r>
            <a:r>
              <a:rPr kumimoji="0" sz="1200" b="0" i="0" u="none" strike="noStrike" kern="1200" cap="none" spc="-5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selected </a:t>
            </a:r>
            <a:r>
              <a:rPr kumimoji="0" sz="1200" b="0" i="0" u="none" strike="noStrike" kern="1200" cap="none" spc="-9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54x27mm </a:t>
            </a:r>
            <a:r>
              <a:rPr kumimoji="0" sz="1200" b="0" i="0" u="none" strike="noStrike" kern="1200" cap="none" spc="2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PCB </a:t>
            </a:r>
            <a:r>
              <a:rPr kumimoji="0" sz="1200" b="0" i="0" u="none" strike="noStrike" kern="1200" cap="none" spc="-6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antenna  </a:t>
            </a:r>
            <a:r>
              <a:rPr kumimoji="0" sz="1200" b="0" i="0" u="none" strike="noStrike" kern="1200" cap="none" spc="-7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board included </a:t>
            </a:r>
            <a:r>
              <a:rPr kumimoji="0" sz="1200" b="0" i="0" u="none" strike="noStrike" kern="1200" cap="none" spc="-8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in </a:t>
            </a:r>
            <a:r>
              <a:rPr kumimoji="0" sz="1200" b="0" i="0" u="sng" strike="noStrike" kern="1200" cap="none" spc="-70" normalizeH="0" baseline="0" noProof="0" dirty="0">
                <a:ln>
                  <a:noFill/>
                </a:ln>
                <a:solidFill>
                  <a:srgbClr val="FFCF00"/>
                </a:solidFill>
                <a:effectLst/>
                <a:uLnTx/>
                <a:uFill>
                  <a:solidFill>
                    <a:srgbClr val="FFCF00"/>
                  </a:solidFill>
                </a:uFill>
                <a:latin typeface="Lucida Sans"/>
                <a:ea typeface="+mn-ea"/>
                <a:cs typeface="Lucida Sans"/>
              </a:rPr>
              <a:t>OM5569-NT322E</a:t>
            </a:r>
            <a:r>
              <a:rPr kumimoji="0" sz="1200" b="0" i="0" u="none" strike="noStrike" kern="1200" cap="none" spc="-165" normalizeH="0" baseline="0" noProof="0" dirty="0">
                <a:ln>
                  <a:noFill/>
                </a:ln>
                <a:solidFill>
                  <a:srgbClr val="FFCF0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200" b="0" i="0" u="none" strike="noStrike" kern="1200" cap="none" spc="-9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kit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532120" y="2790456"/>
            <a:ext cx="1030211" cy="5638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558028" y="2816351"/>
            <a:ext cx="928369" cy="462280"/>
          </a:xfrm>
          <a:custGeom>
            <a:avLst/>
            <a:gdLst/>
            <a:ahLst/>
            <a:cxnLst/>
            <a:rect l="l" t="t" r="r" b="b"/>
            <a:pathLst>
              <a:path w="928370" h="462279">
                <a:moveTo>
                  <a:pt x="555244" y="0"/>
                </a:moveTo>
                <a:lnTo>
                  <a:pt x="555244" y="97027"/>
                </a:lnTo>
                <a:lnTo>
                  <a:pt x="0" y="97027"/>
                </a:lnTo>
                <a:lnTo>
                  <a:pt x="0" y="364744"/>
                </a:lnTo>
                <a:lnTo>
                  <a:pt x="555244" y="364744"/>
                </a:lnTo>
                <a:lnTo>
                  <a:pt x="555244" y="461772"/>
                </a:lnTo>
                <a:lnTo>
                  <a:pt x="928116" y="230886"/>
                </a:lnTo>
                <a:lnTo>
                  <a:pt x="555244" y="0"/>
                </a:lnTo>
                <a:close/>
              </a:path>
            </a:pathLst>
          </a:custGeom>
          <a:solidFill>
            <a:srgbClr val="7AB0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438643" y="2487167"/>
            <a:ext cx="1569720" cy="11201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287382" y="2737176"/>
            <a:ext cx="2453640" cy="58293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We</a:t>
            </a:r>
            <a:r>
              <a:rPr kumimoji="0" sz="1200" b="0" i="0" u="none" strike="noStrike" kern="1200" cap="none" spc="-9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200" b="0" i="0" u="none" strike="noStrike" kern="1200" cap="none" spc="-5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separate</a:t>
            </a:r>
            <a:r>
              <a:rPr kumimoji="0" sz="1200" b="0" i="0" u="none" strike="noStrike" kern="1200" cap="none" spc="-12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200" b="0" i="0" u="none" strike="noStrike" kern="1200" cap="none" spc="-7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the</a:t>
            </a:r>
            <a:r>
              <a:rPr kumimoji="0" sz="1200" b="0" i="0" u="none" strike="noStrike" kern="1200" cap="none" spc="-10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200" b="0" i="0" u="none" strike="noStrike" kern="1200" cap="none" spc="-5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NTAG</a:t>
            </a:r>
            <a:r>
              <a:rPr kumimoji="0" sz="1200" b="0" i="0" u="none" strike="noStrike" kern="1200" cap="none" spc="-9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200" b="0" i="0" u="none" strike="noStrike" kern="1200" cap="none" spc="-4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I</a:t>
            </a:r>
            <a:r>
              <a:rPr kumimoji="0" sz="1200" b="0" i="0" u="none" strike="noStrike" kern="1200" cap="none" spc="-67" normalizeH="0" baseline="24305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2</a:t>
            </a:r>
            <a:r>
              <a:rPr kumimoji="0" sz="1200" b="0" i="0" u="none" strike="noStrike" kern="1200" cap="none" spc="-4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</a:t>
            </a:r>
            <a:r>
              <a:rPr kumimoji="0" sz="1200" b="0" i="0" u="none" strike="noStrike" kern="1200" cap="none" spc="-10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250" b="0" i="1" u="none" strike="noStrike" kern="1200" cap="none" spc="-3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</a:t>
            </a:r>
            <a:r>
              <a:rPr kumimoji="0" sz="1250" b="0" i="1" u="none" strike="noStrike" kern="1200" cap="none" spc="-5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7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from  the </a:t>
            </a:r>
            <a:r>
              <a:rPr kumimoji="0" sz="1200" b="0" i="0" u="none" strike="noStrike" kern="1200" cap="none" spc="2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PCB </a:t>
            </a:r>
            <a:r>
              <a:rPr kumimoji="0" sz="1200" b="0" i="0" u="none" strike="noStrike" kern="1200" cap="none" spc="-7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board </a:t>
            </a:r>
            <a:r>
              <a:rPr kumimoji="0" sz="1200" b="0" i="0" u="none" strike="noStrike" kern="1200" cap="none" spc="-7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to </a:t>
            </a:r>
            <a:r>
              <a:rPr kumimoji="0" sz="1200" b="0" i="0" u="none" strike="noStrike" kern="1200" cap="none" spc="-6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characterize </a:t>
            </a:r>
            <a:r>
              <a:rPr kumimoji="0" sz="1200" b="0" i="0" u="none" strike="noStrike" kern="1200" cap="none" spc="-7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the  </a:t>
            </a:r>
            <a:r>
              <a:rPr kumimoji="0" sz="1200" b="0" i="0" u="none" strike="noStrike" kern="1200" cap="none" spc="-6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antenna</a:t>
            </a:r>
            <a:r>
              <a:rPr kumimoji="0" sz="1200" b="0" i="0" u="none" strike="noStrike" kern="1200" cap="none" spc="-10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200" b="0" i="0" u="none" strike="noStrike" kern="1200" cap="none" spc="-5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parameters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548884" y="3834384"/>
            <a:ext cx="1030211" cy="5623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574791" y="3860291"/>
            <a:ext cx="928369" cy="460375"/>
          </a:xfrm>
          <a:custGeom>
            <a:avLst/>
            <a:gdLst/>
            <a:ahLst/>
            <a:cxnLst/>
            <a:rect l="l" t="t" r="r" b="b"/>
            <a:pathLst>
              <a:path w="928370" h="460375">
                <a:moveTo>
                  <a:pt x="556513" y="0"/>
                </a:moveTo>
                <a:lnTo>
                  <a:pt x="556513" y="96773"/>
                </a:lnTo>
                <a:lnTo>
                  <a:pt x="0" y="96773"/>
                </a:lnTo>
                <a:lnTo>
                  <a:pt x="0" y="363473"/>
                </a:lnTo>
                <a:lnTo>
                  <a:pt x="556513" y="363473"/>
                </a:lnTo>
                <a:lnTo>
                  <a:pt x="556513" y="460247"/>
                </a:lnTo>
                <a:lnTo>
                  <a:pt x="928115" y="230123"/>
                </a:lnTo>
                <a:lnTo>
                  <a:pt x="556513" y="0"/>
                </a:lnTo>
                <a:close/>
              </a:path>
            </a:pathLst>
          </a:custGeom>
          <a:solidFill>
            <a:srgbClr val="7AB0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305670" y="3930142"/>
            <a:ext cx="22796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We</a:t>
            </a:r>
            <a:r>
              <a:rPr kumimoji="0" sz="1200" b="0" i="0" u="none" strike="noStrike" kern="1200" cap="none" spc="-10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200" b="0" i="0" u="none" strike="noStrike" kern="1200" cap="none" spc="-6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solder</a:t>
            </a:r>
            <a:r>
              <a:rPr kumimoji="0" sz="1200" b="0" i="0" u="none" strike="noStrike" kern="1200" cap="none" spc="-114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200" b="0" i="0" u="none" strike="noStrike" kern="1200" cap="none" spc="-5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an</a:t>
            </a:r>
            <a:r>
              <a:rPr kumimoji="0" sz="1200" b="0" i="0" u="none" strike="noStrike" kern="1200" cap="none" spc="-10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200" b="0" i="0" u="none" strike="noStrike" kern="1200" cap="none" spc="-7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extra</a:t>
            </a:r>
            <a:r>
              <a:rPr kumimoji="0" sz="1200" b="0" i="0" u="none" strike="noStrike" kern="1200" cap="none" spc="-12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200" b="0" i="0" u="none" strike="noStrike" kern="1200" cap="none" spc="-4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capacitance</a:t>
            </a:r>
            <a:r>
              <a:rPr kumimoji="0" sz="1200" b="0" i="0" u="none" strike="noStrike" kern="1200" cap="none" spc="-14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200" b="0" i="0" u="none" strike="noStrike" kern="1200" cap="none" spc="-6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of  </a:t>
            </a:r>
            <a:r>
              <a:rPr kumimoji="0" sz="1200" b="0" i="0" u="none" strike="noStrike" kern="1200" cap="none" spc="-7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100pF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516879" y="4985016"/>
            <a:ext cx="1030211" cy="5638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542788" y="5010911"/>
            <a:ext cx="928369" cy="462280"/>
          </a:xfrm>
          <a:custGeom>
            <a:avLst/>
            <a:gdLst/>
            <a:ahLst/>
            <a:cxnLst/>
            <a:rect l="l" t="t" r="r" b="b"/>
            <a:pathLst>
              <a:path w="928370" h="462279">
                <a:moveTo>
                  <a:pt x="555244" y="0"/>
                </a:moveTo>
                <a:lnTo>
                  <a:pt x="555244" y="97027"/>
                </a:lnTo>
                <a:lnTo>
                  <a:pt x="0" y="97027"/>
                </a:lnTo>
                <a:lnTo>
                  <a:pt x="0" y="364744"/>
                </a:lnTo>
                <a:lnTo>
                  <a:pt x="555244" y="364744"/>
                </a:lnTo>
                <a:lnTo>
                  <a:pt x="555244" y="461772"/>
                </a:lnTo>
                <a:lnTo>
                  <a:pt x="928115" y="230885"/>
                </a:lnTo>
                <a:lnTo>
                  <a:pt x="555244" y="0"/>
                </a:lnTo>
                <a:close/>
              </a:path>
            </a:pathLst>
          </a:custGeom>
          <a:solidFill>
            <a:srgbClr val="7AB0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098792" y="4902708"/>
            <a:ext cx="1909572" cy="15087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287382" y="5159755"/>
            <a:ext cx="2523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This </a:t>
            </a:r>
            <a:r>
              <a:rPr kumimoji="0" sz="1200" b="0" i="0" u="none" strike="noStrike" kern="1200" cap="none" spc="-4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is </a:t>
            </a:r>
            <a:r>
              <a:rPr kumimoji="0" sz="1200" b="0" i="0" u="none" strike="noStrike" kern="1200" cap="none" spc="-7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the </a:t>
            </a:r>
            <a:r>
              <a:rPr kumimoji="0" sz="1200" b="0" i="0" u="none" strike="noStrike" kern="1200" cap="none" spc="-6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adjusted antenna </a:t>
            </a:r>
            <a:r>
              <a:rPr kumimoji="0" sz="1200" b="0" i="0" u="none" strike="noStrike" kern="1200" cap="none" spc="-8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tuning</a:t>
            </a:r>
            <a:r>
              <a:rPr kumimoji="0" sz="1200" b="0" i="0" u="none" strike="noStrike" kern="1200" cap="none" spc="-27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200" b="0" i="0" u="none" strike="noStrike" kern="1200" cap="none" spc="-4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at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𝒇</a:t>
            </a:r>
            <a:r>
              <a:rPr kumimoji="0" sz="1200" b="0" i="0" u="none" strike="noStrike" kern="1200" cap="none" spc="0" normalizeH="0" baseline="-20833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𝒓𝒆𝒔</a:t>
            </a:r>
            <a:r>
              <a:rPr kumimoji="0" sz="1200" b="0" i="0" u="none" strike="noStrike" kern="1200" cap="none" spc="-37" normalizeH="0" baseline="-20833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1200" b="0" i="0" u="none" strike="noStrike" kern="1200" cap="none" spc="-8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=13.8MHz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098792" y="3668267"/>
            <a:ext cx="1888363" cy="11521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198" y="6296300"/>
            <a:ext cx="182880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31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073902" y="359156"/>
            <a:ext cx="3444875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dirty="0">
                <a:solidFill>
                  <a:srgbClr val="707070"/>
                </a:solidFill>
              </a:rPr>
              <a:t>Further</a:t>
            </a:r>
            <a:r>
              <a:rPr sz="2900" spc="-85" dirty="0">
                <a:solidFill>
                  <a:srgbClr val="707070"/>
                </a:solidFill>
              </a:rPr>
              <a:t> </a:t>
            </a:r>
            <a:r>
              <a:rPr sz="2900" dirty="0">
                <a:solidFill>
                  <a:srgbClr val="707070"/>
                </a:solidFill>
              </a:rPr>
              <a:t>information</a:t>
            </a:r>
            <a:endParaRPr sz="2900"/>
          </a:p>
        </p:txBody>
      </p:sp>
      <p:sp>
        <p:nvSpPr>
          <p:cNvPr id="10" name="object 10"/>
          <p:cNvSpPr txBox="1"/>
          <p:nvPr/>
        </p:nvSpPr>
        <p:spPr>
          <a:xfrm>
            <a:off x="6073902" y="1255013"/>
            <a:ext cx="5774055" cy="403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5745" marR="0" lvl="0" indent="-233045" algn="l" defTabSz="914400" rtl="0" eaLnBrk="1" fontAlgn="auto" latinLnBrk="0" hangingPunct="1">
              <a:lnSpc>
                <a:spcPts val="2160"/>
              </a:lnSpc>
              <a:spcBef>
                <a:spcPts val="105"/>
              </a:spcBef>
              <a:spcAft>
                <a:spcPts val="0"/>
              </a:spcAft>
              <a:buClr>
                <a:srgbClr val="252525"/>
              </a:buClr>
              <a:buSzPct val="80000"/>
              <a:buFontTx/>
              <a:buChar char="•"/>
              <a:tabLst>
                <a:tab pos="245745" algn="l"/>
                <a:tab pos="246379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NTAG I</a:t>
            </a:r>
            <a:r>
              <a:rPr kumimoji="0" sz="1950" b="0" i="0" u="none" strike="noStrike" kern="1200" cap="none" spc="0" normalizeH="0" baseline="25641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plus: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45745" marR="0" lvl="0" indent="0" algn="l" defTabSz="914400" rtl="0" eaLnBrk="1" fontAlgn="auto" latinLnBrk="0" hangingPunct="1">
              <a:lnSpc>
                <a:spcPts val="2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heavy" strike="noStrike" kern="1200" cap="none" spc="-5" normalizeH="0" baseline="0" noProof="0" dirty="0">
                <a:ln>
                  <a:noFill/>
                </a:ln>
                <a:solidFill>
                  <a:srgbClr val="FFCF00"/>
                </a:solidFill>
                <a:effectLst/>
                <a:uLnTx/>
                <a:uFill>
                  <a:solidFill>
                    <a:srgbClr val="FFCF00"/>
                  </a:solidFill>
                </a:uFill>
                <a:latin typeface="Arial"/>
                <a:ea typeface="+mn-ea"/>
                <a:cs typeface="Arial"/>
              </a:rPr>
              <a:t>http://www.nxp.com/products/:NT3H2111_2211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245745" marR="846455" lvl="0" indent="-233045" algn="l" defTabSz="914400" rtl="0" eaLnBrk="1" fontAlgn="auto" latinLnBrk="0" hangingPunct="1">
              <a:lnSpc>
                <a:spcPts val="1920"/>
              </a:lnSpc>
              <a:spcBef>
                <a:spcPts val="5"/>
              </a:spcBef>
              <a:spcAft>
                <a:spcPts val="0"/>
              </a:spcAft>
              <a:buClr>
                <a:srgbClr val="252525"/>
              </a:buClr>
              <a:buSzPct val="80000"/>
              <a:buFontTx/>
              <a:buChar char="•"/>
              <a:tabLst>
                <a:tab pos="245745" algn="l"/>
                <a:tab pos="246379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NTAG antenna design guide: </a:t>
            </a:r>
            <a:r>
              <a:rPr kumimoji="0" sz="2000" b="0" i="0" u="heavy" strike="noStrike" kern="1200" cap="none" spc="0" normalizeH="0" baseline="0" noProof="0" dirty="0">
                <a:ln>
                  <a:noFill/>
                </a:ln>
                <a:solidFill>
                  <a:srgbClr val="FFCF00"/>
                </a:solidFill>
                <a:effectLst/>
                <a:uLnTx/>
                <a:uFill>
                  <a:solidFill>
                    <a:srgbClr val="FFCF00"/>
                  </a:solidFill>
                </a:uFill>
                <a:latin typeface="Arial"/>
                <a:ea typeface="+mn-ea"/>
                <a:cs typeface="Arial"/>
              </a:rPr>
              <a:t> </a:t>
            </a:r>
            <a:r>
              <a:rPr kumimoji="0" sz="2000" b="0" i="0" u="heavy" strike="noStrike" kern="1200" cap="none" spc="-5" normalizeH="0" baseline="0" noProof="0" dirty="0">
                <a:ln>
                  <a:noFill/>
                </a:ln>
                <a:solidFill>
                  <a:srgbClr val="FFCF00"/>
                </a:solidFill>
                <a:effectLst/>
                <a:uLnTx/>
                <a:uFill>
                  <a:solidFill>
                    <a:srgbClr val="FFCF00"/>
                  </a:solidFill>
                </a:uFill>
                <a:latin typeface="Arial"/>
                <a:ea typeface="+mn-ea"/>
                <a:cs typeface="Arial"/>
                <a:hlinkClick r:id="rId3"/>
              </a:rPr>
              <a:t>https://www.nxp.com/docs/en/application-  </a:t>
            </a:r>
            <a:r>
              <a:rPr kumimoji="0" sz="2000" b="0" i="0" u="heavy" strike="noStrike" kern="1200" cap="none" spc="0" normalizeH="0" baseline="0" noProof="0" dirty="0">
                <a:ln>
                  <a:noFill/>
                </a:ln>
                <a:solidFill>
                  <a:srgbClr val="FFCF00"/>
                </a:solidFill>
                <a:effectLst/>
                <a:uLnTx/>
                <a:uFill>
                  <a:solidFill>
                    <a:srgbClr val="FFCF00"/>
                  </a:solidFill>
                </a:uFill>
                <a:latin typeface="Arial"/>
                <a:ea typeface="+mn-ea"/>
                <a:cs typeface="Arial"/>
                <a:hlinkClick r:id="rId3"/>
              </a:rPr>
              <a:t>note/AN11276.zip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252525"/>
              </a:buClr>
              <a:buSzTx/>
              <a:buFont typeface="Arial"/>
              <a:buChar char="•"/>
              <a:tabLst/>
              <a:defRPr/>
            </a:pPr>
            <a:endParaRPr kumimoji="0" sz="2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245745" marR="5080" lvl="0" indent="-233045" algn="l" defTabSz="914400" rtl="0" eaLnBrk="1" fontAlgn="auto" latinLnBrk="0" hangingPunct="1">
              <a:lnSpc>
                <a:spcPts val="192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ct val="80000"/>
              <a:buFontTx/>
              <a:buChar char="•"/>
              <a:tabLst>
                <a:tab pos="245745" algn="l"/>
                <a:tab pos="246379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Get your technical NFC questions answered: </a:t>
            </a:r>
            <a:r>
              <a:rPr kumimoji="0" sz="2000" b="0" i="0" u="heavy" strike="noStrike" kern="1200" cap="none" spc="0" normalizeH="0" baseline="0" noProof="0" dirty="0">
                <a:ln>
                  <a:noFill/>
                </a:ln>
                <a:solidFill>
                  <a:srgbClr val="FFCF00"/>
                </a:solidFill>
                <a:effectLst/>
                <a:uLnTx/>
                <a:uFill>
                  <a:solidFill>
                    <a:srgbClr val="FFCF00"/>
                  </a:solidFill>
                </a:uFill>
                <a:latin typeface="Arial"/>
                <a:ea typeface="+mn-ea"/>
                <a:cs typeface="Arial"/>
              </a:rPr>
              <a:t> </a:t>
            </a:r>
            <a:r>
              <a:rPr kumimoji="0" sz="2000" b="0" i="0" u="heavy" strike="noStrike" kern="1200" cap="none" spc="-5" normalizeH="0" baseline="0" noProof="0" dirty="0">
                <a:ln>
                  <a:noFill/>
                </a:ln>
                <a:solidFill>
                  <a:srgbClr val="FFCF00"/>
                </a:solidFill>
                <a:effectLst/>
                <a:uLnTx/>
                <a:uFill>
                  <a:solidFill>
                    <a:srgbClr val="FFCF00"/>
                  </a:solidFill>
                </a:uFill>
                <a:latin typeface="Arial"/>
                <a:ea typeface="+mn-ea"/>
                <a:cs typeface="Arial"/>
                <a:hlinkClick r:id="rId4"/>
              </a:rPr>
              <a:t>https://community.nxp.com/community/identificati  </a:t>
            </a:r>
            <a:r>
              <a:rPr kumimoji="0" sz="2000" b="0" i="0" u="heavy" strike="noStrike" kern="1200" cap="none" spc="0" normalizeH="0" baseline="0" noProof="0" dirty="0">
                <a:ln>
                  <a:noFill/>
                </a:ln>
                <a:solidFill>
                  <a:srgbClr val="FFCF00"/>
                </a:solidFill>
                <a:effectLst/>
                <a:uLnTx/>
                <a:uFill>
                  <a:solidFill>
                    <a:srgbClr val="FFCF00"/>
                  </a:solidFill>
                </a:uFill>
                <a:latin typeface="Arial"/>
                <a:ea typeface="+mn-ea"/>
                <a:cs typeface="Arial"/>
                <a:hlinkClick r:id="rId4"/>
              </a:rPr>
              <a:t>on-security/nfc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252525"/>
              </a:buClr>
              <a:buSzTx/>
              <a:buFont typeface="Arial"/>
              <a:buChar char="•"/>
              <a:tabLst/>
              <a:defRPr/>
            </a:pPr>
            <a:endParaRPr kumimoji="0" sz="2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245745" marR="86995" lvl="0" indent="-233045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ct val="80000"/>
              <a:buFontTx/>
              <a:buChar char="•"/>
              <a:tabLst>
                <a:tab pos="245745" algn="l"/>
                <a:tab pos="246379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List of Approved Engineering Consultants</a:t>
            </a:r>
            <a:r>
              <a:rPr kumimoji="0" sz="2000" b="0" i="0" u="none" strike="noStrike" kern="1200" cap="none" spc="-14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(AEC)  for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NFC: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45745" marR="0" lvl="0" indent="0" algn="l" defTabSz="914400" rtl="0" eaLnBrk="1" fontAlgn="auto" latinLnBrk="0" hangingPunct="1">
              <a:lnSpc>
                <a:spcPts val="1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heavy" strike="noStrike" kern="1200" cap="none" spc="-5" normalizeH="0" baseline="0" noProof="0" dirty="0">
                <a:ln>
                  <a:noFill/>
                </a:ln>
                <a:solidFill>
                  <a:srgbClr val="FFCF00"/>
                </a:solidFill>
                <a:effectLst/>
                <a:uLnTx/>
                <a:uFill>
                  <a:solidFill>
                    <a:srgbClr val="FFCF00"/>
                  </a:solidFill>
                </a:uFill>
                <a:latin typeface="Arial"/>
                <a:ea typeface="+mn-ea"/>
                <a:cs typeface="Arial"/>
                <a:hlinkClick r:id="rId5"/>
              </a:rPr>
              <a:t>https://nxp.surl.ms/NFC_AEC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5650992" cy="68579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960BEF-B73D-4857-87EC-D37B73D2CF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410" y="1105197"/>
            <a:ext cx="10537179" cy="2387600"/>
          </a:xfrm>
        </p:spPr>
        <p:txBody>
          <a:bodyPr/>
          <a:lstStyle/>
          <a:p>
            <a:r>
              <a:rPr lang="en-US" altLang="zh-CN" dirty="0"/>
              <a:t>Altium Designer PCB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BB330FD-7E54-406B-B108-368EFF1FD4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清华大学未来通信兴趣团队</a:t>
            </a:r>
            <a:endParaRPr lang="en-US" altLang="zh-CN" dirty="0"/>
          </a:p>
          <a:p>
            <a:r>
              <a:rPr lang="zh-CN" altLang="en-US" dirty="0"/>
              <a:t>张庭梁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96295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23A492-4930-416A-A9FA-60CFCFCDF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Part 3 </a:t>
            </a:r>
            <a:r>
              <a:rPr lang="en-US" altLang="zh-CN" dirty="0"/>
              <a:t>AD20</a:t>
            </a:r>
            <a:r>
              <a:rPr lang="zh-CN" altLang="en-US" dirty="0"/>
              <a:t>使用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3169C3-996E-4C89-A6F0-644833D6D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Copyright © ZHANG TINGLIANG 2020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53444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7E7998-58B7-46B4-9B6A-7F52B20BF5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Part 4</a:t>
            </a:r>
            <a:br>
              <a:rPr lang="en-US" altLang="zh-CN" dirty="0"/>
            </a:br>
            <a:r>
              <a:rPr lang="en-US" altLang="zh-CN" dirty="0"/>
              <a:t>PCB</a:t>
            </a:r>
            <a:r>
              <a:rPr lang="zh-CN" altLang="en-US" dirty="0"/>
              <a:t>交付制作和元件焊接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97B702A-FFBA-4A21-B2CD-F81D39276B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张庭梁</a:t>
            </a:r>
          </a:p>
        </p:txBody>
      </p:sp>
    </p:spTree>
    <p:extLst>
      <p:ext uri="{BB962C8B-B14F-4D97-AF65-F5344CB8AC3E}">
        <p14:creationId xmlns:p14="http://schemas.microsoft.com/office/powerpoint/2010/main" val="6107649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B8E821-E568-49EA-92EB-ADFE71539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PCB</a:t>
            </a:r>
            <a:r>
              <a:rPr lang="zh-CN" altLang="en-US" dirty="0"/>
              <a:t>代工厂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85FDD5-F674-4E82-8044-81D6CE9B9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嘉立创</a:t>
            </a:r>
            <a:endParaRPr lang="en-US" altLang="zh-CN" dirty="0"/>
          </a:p>
          <a:p>
            <a:r>
              <a:rPr lang="zh-CN" altLang="en-US" dirty="0"/>
              <a:t>国外：</a:t>
            </a:r>
            <a:r>
              <a:rPr lang="en-US" altLang="zh-CN" dirty="0">
                <a:hlinkClick r:id="rId2"/>
              </a:rPr>
              <a:t>https://jlcpcb.com/</a:t>
            </a:r>
            <a:endParaRPr lang="en-US" altLang="zh-CN" dirty="0"/>
          </a:p>
          <a:p>
            <a:r>
              <a:rPr lang="zh-CN" altLang="en-US" dirty="0"/>
              <a:t>国内：</a:t>
            </a:r>
            <a:r>
              <a:rPr lang="en-US" altLang="zh-CN" dirty="0">
                <a:hlinkClick r:id="rId3"/>
              </a:rPr>
              <a:t>https://www.sz-jlc.com/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捷多邦</a:t>
            </a:r>
            <a:endParaRPr lang="en-US" altLang="zh-CN" dirty="0"/>
          </a:p>
          <a:p>
            <a:r>
              <a:rPr lang="zh-CN" altLang="en-US" dirty="0"/>
              <a:t>国外：</a:t>
            </a:r>
            <a:r>
              <a:rPr lang="en-US" altLang="zh-CN" dirty="0">
                <a:hlinkClick r:id="rId4"/>
              </a:rPr>
              <a:t>https://www.pcbway.com/</a:t>
            </a:r>
            <a:endParaRPr lang="en-US" altLang="zh-CN" dirty="0"/>
          </a:p>
          <a:p>
            <a:r>
              <a:rPr lang="zh-CN" altLang="en-US" dirty="0"/>
              <a:t>国内：</a:t>
            </a:r>
            <a:r>
              <a:rPr lang="en-US" altLang="zh-CN" dirty="0">
                <a:hlinkClick r:id="rId5"/>
              </a:rPr>
              <a:t>https://www.jdbpcb.com/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27045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1D7A0D-F64D-4CF5-BA1F-A7BA0180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00F2DB-4366-42B3-99B7-8DB8EA748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61EC07-4A6F-4C75-9359-870B3C81D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321" y="0"/>
            <a:ext cx="8987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066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068923-B9C8-40C7-84F6-DD3554AD3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ISO 7810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CF029C-F006-47D4-8AFD-9A648F7B6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ISO 7810</a:t>
            </a:r>
            <a:r>
              <a:rPr lang="zh-CN" altLang="en-US" dirty="0"/>
              <a:t>，是身份证、银行卡等尺寸的国际标准，分为</a:t>
            </a:r>
            <a:r>
              <a:rPr lang="en-US" altLang="zh-CN" dirty="0"/>
              <a:t>ID-1</a:t>
            </a:r>
            <a:r>
              <a:rPr lang="zh-CN" altLang="en-US" dirty="0"/>
              <a:t>、</a:t>
            </a:r>
            <a:r>
              <a:rPr lang="en-US" altLang="zh-CN" dirty="0"/>
              <a:t>ID-2</a:t>
            </a:r>
            <a:r>
              <a:rPr lang="zh-CN" altLang="en-US" dirty="0"/>
              <a:t>、</a:t>
            </a:r>
            <a:r>
              <a:rPr lang="en-US" altLang="zh-CN" dirty="0"/>
              <a:t>ID-3</a:t>
            </a:r>
            <a:r>
              <a:rPr lang="zh-CN" altLang="en-US" dirty="0"/>
              <a:t>及</a:t>
            </a:r>
            <a:r>
              <a:rPr lang="en-US" altLang="zh-CN" dirty="0"/>
              <a:t>ID-000</a:t>
            </a:r>
            <a:r>
              <a:rPr lang="zh-CN" altLang="en-US" dirty="0"/>
              <a:t>四种。现时采纳的版本为</a:t>
            </a:r>
            <a:r>
              <a:rPr lang="en-US" altLang="zh-CN" dirty="0"/>
              <a:t>2003</a:t>
            </a:r>
            <a:r>
              <a:rPr lang="zh-CN" altLang="en-US" dirty="0"/>
              <a:t>年版。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DAEA6AA-C12F-411C-849E-4C5FAF2C5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087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</a:b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E4DC34BF-91ED-48FC-A3ED-40B117429E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8200" y="4820098"/>
          <a:ext cx="10515600" cy="182880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31820170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3681404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944912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样式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尺寸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用途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5326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ID-1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85.60 × 53.98 mm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绝大多数银行卡及身份证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0229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ID-2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105 × 74 mm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法国身份证等；签证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174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ID-3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125 × 88 mm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护照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314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ID-000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25 × 15 mm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SIM</a:t>
                      </a:r>
                      <a:r>
                        <a:rPr lang="zh-CN" altLang="en-US" dirty="0">
                          <a:effectLst/>
                        </a:rPr>
                        <a:t>卡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309787"/>
                  </a:ext>
                </a:extLst>
              </a:tr>
            </a:tbl>
          </a:graphicData>
        </a:graphic>
      </p:graphicFrame>
      <p:sp>
        <p:nvSpPr>
          <p:cNvPr id="9" name="Rectangle 3">
            <a:extLst>
              <a:ext uri="{FF2B5EF4-FFF2-40B4-BE49-F238E27FC236}">
                <a16:creationId xmlns:a16="http://schemas.microsoft.com/office/drawing/2014/main" id="{D039C9F1-6507-4933-99FA-B7E953562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087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</a:b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97EA148-3CC1-4003-A543-E885096EC458}"/>
              </a:ext>
            </a:extLst>
          </p:cNvPr>
          <p:cNvSpPr/>
          <p:nvPr/>
        </p:nvSpPr>
        <p:spPr>
          <a:xfrm>
            <a:off x="838200" y="3222626"/>
            <a:ext cx="10515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ID-1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的规定尺寸为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85.60×53.98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毫米（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3.370×2.125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英寸），常用于身份证、银行卡（如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B008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  <a:hlinkClick r:id="rId2" tooltip="提款卡"/>
              </a:rPr>
              <a:t>提款卡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、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B008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  <a:hlinkClick r:id="rId3" tooltip="信用卡"/>
              </a:rPr>
              <a:t>信用卡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）、驾照、个人名片，以及商店发出的忠实顾客卡等。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其长宽比与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B008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  <a:hlinkClick r:id="rId4" tooltip="黄金分割"/>
              </a:rPr>
              <a:t>黄金分割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1.618:1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）接近。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ISO 7813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规范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ID-1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塑胶银行卡的附加特性，包括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0.76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毫米厚度，及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3.18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毫米半径的圆角。</a:t>
            </a:r>
          </a:p>
        </p:txBody>
      </p:sp>
    </p:spTree>
    <p:extLst>
      <p:ext uri="{BB962C8B-B14F-4D97-AF65-F5344CB8AC3E}">
        <p14:creationId xmlns:p14="http://schemas.microsoft.com/office/powerpoint/2010/main" val="39217316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EDCB42-EE8C-43C1-AA06-B1837068E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3C30DA-F614-4E6B-802A-4F2816B05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A85CE9-32A5-4094-BB9B-09016B949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7932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2B1EB1-9DED-4F4C-9E85-A39A8F48F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元件购买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EDEDF5-898E-4717-938B-7E4CE7829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立创商城</a:t>
            </a:r>
            <a:endParaRPr lang="en-US" altLang="zh-CN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zh-CN" dirty="0">
                <a:hlinkClick r:id="rId2"/>
              </a:rPr>
              <a:t>https://www.szlcsc.com/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19604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BE7D84-5B2B-4EC3-A1B6-A6C83AD42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1FD13C-0DC1-4A8F-B766-CEF2F6D3F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F9940C-2AFB-49A8-9C04-29F654C14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454"/>
            <a:ext cx="12192000" cy="632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095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D29E01-B8AF-4FA3-88F9-5EFCF5213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95B2D1-DF76-4239-8471-171DD2195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48779C0-3EC8-41E1-826C-3C07C3812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81" y="0"/>
            <a:ext cx="11595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176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ED9816-587B-40C2-B85F-E76A45503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贴片焊接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14A3F5-F284-414F-9405-F22F8DB05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锡膏</a:t>
            </a:r>
            <a:r>
              <a:rPr lang="en-US" altLang="zh-CN" dirty="0"/>
              <a:t>+</a:t>
            </a:r>
            <a:r>
              <a:rPr lang="zh-CN" altLang="en-US" dirty="0"/>
              <a:t>热风枪</a:t>
            </a:r>
            <a:r>
              <a:rPr lang="en-US" altLang="zh-CN" dirty="0"/>
              <a:t>+</a:t>
            </a:r>
            <a:r>
              <a:rPr lang="zh-CN" altLang="en-US" dirty="0"/>
              <a:t>精密镊子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电烙铁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SMD Soldering Microscope Footage</a:t>
            </a:r>
          </a:p>
          <a:p>
            <a:r>
              <a:rPr lang="en-US" altLang="zh-CN" dirty="0">
                <a:hlinkClick r:id="rId2"/>
              </a:rPr>
              <a:t>https://www.youtube.com/watch?v=tQHDSXDZYF4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37669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F60C85-566E-4FB6-89DF-9471F0C58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QFN</a:t>
            </a:r>
            <a:r>
              <a:rPr lang="zh-CN" altLang="en-US" dirty="0"/>
              <a:t>封装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696C3E-5D83-4040-A934-DEA3D6838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zh-CN" dirty="0"/>
              <a:t>SOP</a:t>
            </a:r>
            <a:r>
              <a:rPr lang="zh-CN" altLang="en-US" dirty="0"/>
              <a:t>封装的芯片和引脚间距都较大的</a:t>
            </a:r>
            <a:r>
              <a:rPr lang="en-US" altLang="zh-CN" dirty="0"/>
              <a:t>QFP</a:t>
            </a:r>
            <a:r>
              <a:rPr lang="zh-CN" altLang="en-US" dirty="0"/>
              <a:t>，基本上直接用刀头加锡往外刮两下就完事，问题不大。这里重点讲下引脚密集的</a:t>
            </a:r>
            <a:r>
              <a:rPr lang="en-US" altLang="zh-CN" dirty="0"/>
              <a:t>QFN</a:t>
            </a:r>
            <a:r>
              <a:rPr lang="zh-CN" altLang="en-US" dirty="0"/>
              <a:t>封装的焊接。先固定芯片，步骤如下：</a:t>
            </a:r>
          </a:p>
          <a:p>
            <a:pPr marL="0" indent="0">
              <a:buNone/>
            </a:pPr>
            <a:r>
              <a:rPr lang="en-US" altLang="zh-CN" dirty="0"/>
              <a:t>• </a:t>
            </a:r>
            <a:r>
              <a:rPr lang="zh-CN" altLang="en-US" dirty="0"/>
              <a:t>把芯片平置于 </a:t>
            </a:r>
            <a:r>
              <a:rPr lang="en-US" altLang="zh-CN" dirty="0"/>
              <a:t>PCB </a:t>
            </a:r>
            <a:r>
              <a:rPr lang="zh-CN" altLang="en-US" dirty="0"/>
              <a:t>上，焊盘不用加锡，否则芯片放不平，极易虚焊</a:t>
            </a:r>
          </a:p>
          <a:p>
            <a:pPr marL="0" indent="0">
              <a:buNone/>
            </a:pPr>
            <a:r>
              <a:rPr lang="en-US" altLang="zh-CN" dirty="0"/>
              <a:t>• </a:t>
            </a:r>
            <a:r>
              <a:rPr lang="zh-CN" altLang="en-US" dirty="0"/>
              <a:t>注意芯片一脚方向与</a:t>
            </a:r>
            <a:r>
              <a:rPr lang="en-US" altLang="zh-CN" dirty="0"/>
              <a:t>PCB</a:t>
            </a:r>
            <a:r>
              <a:rPr lang="zh-CN" altLang="en-US" dirty="0"/>
              <a:t>对应（一脚通常在小圆圈或正看丝印左下角位置）</a:t>
            </a:r>
          </a:p>
          <a:p>
            <a:pPr marL="0" indent="0">
              <a:buNone/>
            </a:pPr>
            <a:r>
              <a:rPr lang="en-US" altLang="zh-CN" dirty="0"/>
              <a:t>• </a:t>
            </a:r>
            <a:r>
              <a:rPr lang="zh-CN" altLang="en-US" dirty="0"/>
              <a:t>对齐芯片四边引脚与焊盘，要兼顾四边是个非常虐心工作</a:t>
            </a:r>
          </a:p>
          <a:p>
            <a:pPr marL="0" indent="0">
              <a:buNone/>
            </a:pPr>
            <a:r>
              <a:rPr lang="en-US" altLang="zh-CN" dirty="0"/>
              <a:t>• </a:t>
            </a:r>
            <a:r>
              <a:rPr lang="zh-CN" altLang="en-US" dirty="0"/>
              <a:t>烙铁加锡固定的一边的边缘几个引脚，查看四边对齐情况，没对准还有挽救机会</a:t>
            </a:r>
            <a:r>
              <a:rPr lang="en-US" altLang="zh-CN" dirty="0"/>
              <a:t>——</a:t>
            </a:r>
            <a:r>
              <a:rPr lang="zh-CN" altLang="en-US" dirty="0"/>
              <a:t>用烙铁重新调整芯片位置</a:t>
            </a:r>
          </a:p>
          <a:p>
            <a:pPr marL="0" indent="0">
              <a:buNone/>
            </a:pPr>
            <a:r>
              <a:rPr lang="en-US" altLang="zh-CN" dirty="0"/>
              <a:t>• </a:t>
            </a:r>
            <a:r>
              <a:rPr lang="zh-CN" altLang="en-US" dirty="0"/>
              <a:t>烙铁加锡固定对边的几个引脚</a:t>
            </a:r>
          </a:p>
        </p:txBody>
      </p:sp>
    </p:spTree>
    <p:extLst>
      <p:ext uri="{BB962C8B-B14F-4D97-AF65-F5344CB8AC3E}">
        <p14:creationId xmlns:p14="http://schemas.microsoft.com/office/powerpoint/2010/main" val="38394953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D0B783-6994-4E7E-BFAF-4E4D36DCE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7FCB02-AEBD-4EA2-BF47-3A82E8774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en-US" dirty="0"/>
              <a:t>这样一来芯片就被固定好了，接下来就开始焊了（很多元件都是“先固定，再焊接”的套路），焊的时候也需留个心眼：</a:t>
            </a: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1</a:t>
            </a:r>
            <a:r>
              <a:rPr lang="zh-CN" altLang="en-US" dirty="0"/>
              <a:t>、选择没有焊锡固定的一边，开始焊接</a:t>
            </a:r>
          </a:p>
          <a:p>
            <a:pPr marL="0" indent="0">
              <a:buNone/>
            </a:pPr>
            <a:r>
              <a:rPr lang="en-US" altLang="zh-CN" dirty="0"/>
              <a:t>2</a:t>
            </a:r>
            <a:r>
              <a:rPr lang="zh-CN" altLang="en-US" dirty="0"/>
              <a:t>、用烙铁蘸助焊剂涂抹一边引脚与焊盘</a:t>
            </a:r>
          </a:p>
          <a:p>
            <a:pPr marL="0" indent="0">
              <a:buNone/>
            </a:pPr>
            <a:r>
              <a:rPr lang="en-US" altLang="zh-CN" dirty="0"/>
              <a:t>3</a:t>
            </a:r>
            <a:r>
              <a:rPr lang="zh-CN" altLang="en-US" dirty="0"/>
              <a:t>、从一边加锡，拼命加到形成锡球</a:t>
            </a:r>
          </a:p>
          <a:p>
            <a:pPr marL="0" indent="0">
              <a:buNone/>
            </a:pPr>
            <a:r>
              <a:rPr lang="en-US" altLang="zh-CN" dirty="0"/>
              <a:t>4</a:t>
            </a:r>
            <a:r>
              <a:rPr lang="zh-CN" altLang="en-US" dirty="0"/>
              <a:t>、用烙铁往另一边引流焊锡，被锡润湿过的引脚自然就焊上了</a:t>
            </a:r>
          </a:p>
          <a:p>
            <a:pPr marL="0" indent="0">
              <a:buNone/>
            </a:pPr>
            <a:r>
              <a:rPr lang="en-US" altLang="zh-CN" dirty="0"/>
              <a:t>5</a:t>
            </a:r>
            <a:r>
              <a:rPr lang="zh-CN" altLang="en-US" dirty="0"/>
              <a:t>、用烙铁头的粘性把多余的锡移除。</a:t>
            </a:r>
          </a:p>
          <a:p>
            <a:pPr marL="0" indent="0">
              <a:buNone/>
            </a:pPr>
            <a:r>
              <a:rPr lang="en-US" altLang="zh-CN" dirty="0"/>
              <a:t>6</a:t>
            </a:r>
            <a:r>
              <a:rPr lang="zh-CN" altLang="en-US" dirty="0"/>
              <a:t>、如法炮制剩下的三边</a:t>
            </a:r>
          </a:p>
          <a:p>
            <a:pPr marL="0" indent="0">
              <a:buNone/>
            </a:pPr>
            <a:r>
              <a:rPr lang="en-US" altLang="zh-CN" dirty="0"/>
              <a:t>7</a:t>
            </a:r>
            <a:r>
              <a:rPr lang="zh-CN" altLang="en-US" dirty="0"/>
              <a:t>、四边都焊好后检查引脚是否黏连、短路，必要时补焊。</a:t>
            </a:r>
          </a:p>
        </p:txBody>
      </p:sp>
    </p:spTree>
    <p:extLst>
      <p:ext uri="{BB962C8B-B14F-4D97-AF65-F5344CB8AC3E}">
        <p14:creationId xmlns:p14="http://schemas.microsoft.com/office/powerpoint/2010/main" val="7939069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A7B307-218E-45C9-8075-6A6009013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A6D034-C5F8-4562-9CA9-464235F6E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总之焊芯片只要记住两点：</a:t>
            </a:r>
            <a:br>
              <a:rPr lang="zh-CN" altLang="en-US" dirty="0"/>
            </a:br>
            <a:r>
              <a:rPr lang="en-US" altLang="zh-CN" dirty="0"/>
              <a:t>1</a:t>
            </a:r>
            <a:r>
              <a:rPr lang="zh-CN" altLang="en-US" dirty="0"/>
              <a:t>、焊的时候先多加锡，引脚连起来也无所谓，焊好后再慢慢分开。</a:t>
            </a:r>
            <a:br>
              <a:rPr lang="zh-CN" altLang="en-US" dirty="0"/>
            </a:br>
            <a:r>
              <a:rPr lang="en-US" altLang="zh-CN" dirty="0"/>
              <a:t>2</a:t>
            </a:r>
            <a:r>
              <a:rPr lang="zh-CN" altLang="en-US" dirty="0"/>
              <a:t>、多加助焊剂，助焊剂能让焊锡流动性更好，而不是像一坨粘粘的</a:t>
            </a:r>
            <a:r>
              <a:rPr lang="en-US" altLang="zh-CN" dirty="0" err="1"/>
              <a:t>shi</a:t>
            </a:r>
            <a:r>
              <a:rPr lang="zh-CN" altLang="en-US" dirty="0"/>
              <a:t>一样。油管上有个视频专教焊</a:t>
            </a:r>
            <a:r>
              <a:rPr lang="en-US" altLang="zh-CN" dirty="0"/>
              <a:t>QFP</a:t>
            </a:r>
            <a:r>
              <a:rPr lang="zh-CN" altLang="en-US" dirty="0"/>
              <a:t>芯片的：</a:t>
            </a:r>
            <a:r>
              <a:rPr lang="en-US" altLang="zh-CN" dirty="0"/>
              <a:t>Professional SMT Soldering: Hand Soldering Techniques - Surface Mount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pic>
        <p:nvPicPr>
          <p:cNvPr id="4098" name="Picture 2" descr="Image result for QFN">
            <a:extLst>
              <a:ext uri="{FF2B5EF4-FFF2-40B4-BE49-F238E27FC236}">
                <a16:creationId xmlns:a16="http://schemas.microsoft.com/office/drawing/2014/main" id="{E8001B63-6ED4-445D-A72B-313171E27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227" y="4482987"/>
            <a:ext cx="3782573" cy="211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8493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C6503-EB06-4A8B-AEED-AC582A202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电容电阻、二极管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4E6F1F-D48A-44CC-9DCE-03105051D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电容电阻等二端元件是最常见的了，比较常用的焊法是：先给一边焊盘上锡，用镊子焊上一边固定，再焊另一边。这种方法最大的好处就是易于调整元件位置（因为有镊子辅助），所以焊好的元件看起来整齐美观。缺点也很明显</a:t>
            </a:r>
            <a:r>
              <a:rPr lang="en-US" altLang="zh-CN" dirty="0"/>
              <a:t>——</a:t>
            </a:r>
            <a:r>
              <a:rPr lang="zh-CN" altLang="en-US" dirty="0"/>
              <a:t>效率太低（也是因为要拿镊子）。尤其在面对有大量元件的</a:t>
            </a:r>
            <a:r>
              <a:rPr lang="en-US" altLang="zh-CN" dirty="0"/>
              <a:t>PCB</a:t>
            </a:r>
            <a:r>
              <a:rPr lang="zh-CN" altLang="en-US" dirty="0"/>
              <a:t>时，一个一个脚的焊似乎有点慢</a:t>
            </a:r>
            <a:r>
              <a:rPr lang="en-US" altLang="zh-CN" dirty="0"/>
              <a:t>……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4899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EEFC67-01E5-40CA-9F65-9AA868B4C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3599A2-2FD2-4C71-85B1-A3E93AF94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http://mcu.eetrend.com/blog/2017/100008018.html</a:t>
            </a:r>
            <a:endParaRPr lang="en-US" altLang="zh-CN" dirty="0"/>
          </a:p>
          <a:p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887932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8B1113-9A54-455A-97B6-0B9ADF247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84E0FB-442E-4F19-A713-F885FDE18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设计为</a:t>
            </a:r>
            <a:endParaRPr lang="en-US" altLang="zh-CN" dirty="0"/>
          </a:p>
          <a:p>
            <a:r>
              <a:rPr lang="en-US" altLang="zh-CN" dirty="0"/>
              <a:t>85.60×53.98</a:t>
            </a:r>
            <a:r>
              <a:rPr lang="zh-CN" altLang="en-US" dirty="0"/>
              <a:t>毫米</a:t>
            </a:r>
            <a:endParaRPr lang="en-US" altLang="zh-CN" dirty="0"/>
          </a:p>
          <a:p>
            <a:r>
              <a:rPr lang="en-US" altLang="zh-CN" dirty="0"/>
              <a:t>3.18</a:t>
            </a:r>
            <a:r>
              <a:rPr lang="zh-CN" altLang="en-US" dirty="0"/>
              <a:t>毫米半径的圆角</a:t>
            </a:r>
            <a:endParaRPr lang="en-US" altLang="zh-CN" dirty="0"/>
          </a:p>
          <a:p>
            <a:r>
              <a:rPr lang="en-US" altLang="zh-CN" dirty="0"/>
              <a:t>0.76</a:t>
            </a:r>
            <a:r>
              <a:rPr lang="zh-CN" altLang="en-US" dirty="0"/>
              <a:t>毫米厚度（做</a:t>
            </a:r>
            <a:r>
              <a:rPr lang="en-US" altLang="zh-CN" dirty="0"/>
              <a:t>0.8mmPCB</a:t>
            </a:r>
            <a:r>
              <a:rPr lang="zh-CN" altLang="en-US" dirty="0"/>
              <a:t>板）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2673069-060B-4EEB-B504-42FF186D5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095" y="0"/>
            <a:ext cx="53729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288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FA365E-630B-41EA-913F-53FD5E524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5 </a:t>
            </a:r>
            <a:r>
              <a:rPr lang="zh-CN" altLang="en-US" dirty="0"/>
              <a:t>写入信息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AA8A03-F786-4272-9BA4-4DB63B7EA7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1582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C3ED22-2BB9-4FF0-993B-2452ABA23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NFC App</a:t>
            </a:r>
            <a:r>
              <a:rPr lang="zh-CN" altLang="en-US" dirty="0"/>
              <a:t>即可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07949F-8E63-4050-8729-FC09D4C33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NFC Tools/ NFC Tools Pro</a:t>
            </a:r>
          </a:p>
          <a:p>
            <a:r>
              <a:rPr lang="en-US" altLang="zh-CN" dirty="0">
                <a:hlinkClick r:id="rId2"/>
              </a:rPr>
              <a:t>https://play.google.com/store/apps/details?id=com.wakdev.wdnfc&amp;hl=zh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6CF9DF-2A69-4053-B4AD-7BCCF494E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778" y="3361566"/>
            <a:ext cx="6750443" cy="337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240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6E28A42-7AAA-4AAA-AE79-6FB6CB261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48526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776F63D-F075-4C0F-97C6-2EA8EC19F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737" y="-38475"/>
            <a:ext cx="3248526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1AED5E-7177-44C8-8A4E-5D3C675107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474" y="0"/>
            <a:ext cx="3248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6916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118EF8E7-8C50-4901-B04D-6A12FC117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526" y="0"/>
            <a:ext cx="3248526" cy="6858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3A4B9B3-9B8C-46B5-ADBC-31AB3CF1C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081" y="0"/>
            <a:ext cx="3248526" cy="6858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7BC34DB-024F-454D-A4F9-D55B2049D5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48526" cy="6858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7712D52-668C-48EC-8174-1E3771EAE9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474" y="0"/>
            <a:ext cx="3248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4591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06BE09-412D-4230-972E-822475D0B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绿板子上的效果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A77463-96C6-4444-B6E1-BDEB1860D8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7576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3CD4662-8772-4B33-90E2-95C3E6C99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8103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3AF83E6-7C9E-4474-AC07-9DA863C42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5751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88FB6E9-AD8F-4A50-9750-530C50B7A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7910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1941724-EBB0-4675-A012-DCCA850C7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7513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345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3E0251A-3D8A-4371-8766-5E848D237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39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E2F719-A046-439D-95D1-11502C391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丝印和</a:t>
            </a:r>
            <a:r>
              <a:rPr lang="en-US" altLang="zh-CN" dirty="0"/>
              <a:t>Top</a:t>
            </a:r>
            <a:r>
              <a:rPr lang="zh-CN" altLang="en-US" dirty="0"/>
              <a:t>图案设计和导入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94ADF4-C213-4AA4-995C-AE76B529A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Ai</a:t>
            </a:r>
            <a:r>
              <a:rPr lang="zh-CN" altLang="en-US" dirty="0"/>
              <a:t>设计表面丝印</a:t>
            </a:r>
            <a:r>
              <a:rPr lang="en-US" altLang="zh-CN"/>
              <a:t>BMP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9612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C9F8771-3037-4ACE-BFB0-18732E9E8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06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EF3F5EC-6FD3-42F9-A4F7-7E1E3522D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909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4D42E3-57BD-440B-80BF-F8F21EA0E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Tips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717BFD-01D9-4C21-9EB9-AA4F61BAB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U?</a:t>
            </a:r>
            <a:r>
              <a:rPr lang="zh-CN" altLang="en-US" dirty="0"/>
              <a:t> </a:t>
            </a:r>
            <a:r>
              <a:rPr lang="en-US" altLang="zh-CN" dirty="0"/>
              <a:t>R?</a:t>
            </a:r>
            <a:r>
              <a:rPr lang="zh-CN" altLang="en-US" dirty="0"/>
              <a:t> </a:t>
            </a:r>
            <a:r>
              <a:rPr lang="en-US" altLang="zh-CN" dirty="0"/>
              <a:t>J?</a:t>
            </a:r>
            <a:r>
              <a:rPr lang="zh-CN" altLang="en-US" dirty="0"/>
              <a:t>编号 </a:t>
            </a:r>
            <a:r>
              <a:rPr lang="en-US" altLang="zh-CN" dirty="0"/>
              <a:t>Tools-Annotation-Annotate Schematics Quietly</a:t>
            </a:r>
          </a:p>
          <a:p>
            <a:r>
              <a:rPr lang="en-US" altLang="zh-CN" dirty="0" err="1">
                <a:solidFill>
                  <a:srgbClr val="FF0000"/>
                </a:solidFill>
                <a:latin typeface="+mn-ea"/>
              </a:rPr>
              <a:t>Shift+Space</a:t>
            </a:r>
            <a:r>
              <a:rPr lang="zh-CN" altLang="en-US" dirty="0">
                <a:latin typeface="+mn-ea"/>
              </a:rPr>
              <a:t>键切换走线方式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0878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4B786-B00E-49DC-B4CE-656E9CCE6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A074B5-AD45-488B-9DB2-57340C5D1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CA5FAC-04D3-43D9-A814-60D2B9321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40"/>
            <a:ext cx="12192000" cy="666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72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73B260-576D-4429-950D-9ABBA9F28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Referance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02BCCF-1190-40BD-A80D-C8C54E213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https://en.wikipedia.org/wiki/ISO/IEC_7810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4580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2C5DBD-E984-4ED9-89FB-9BFC31F3E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NFC</a:t>
            </a:r>
            <a:r>
              <a:rPr lang="zh-CN" altLang="en-US" dirty="0"/>
              <a:t>原理和天线设计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00E9A1-37AF-452A-8DE1-5AD2B207C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https://www.themobileknowledge.com/wp-content/uploads/2018/07/02-Webinar-slies-Antenna-design-for-NTAG-I2C-plus.pdf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8265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2600</Words>
  <Application>Microsoft Office PowerPoint</Application>
  <PresentationFormat>宽屏</PresentationFormat>
  <Paragraphs>404</Paragraphs>
  <Slides>62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71" baseType="lpstr">
      <vt:lpstr>等线</vt:lpstr>
      <vt:lpstr>等线 Light</vt:lpstr>
      <vt:lpstr>Arial</vt:lpstr>
      <vt:lpstr>Calibri</vt:lpstr>
      <vt:lpstr>Cambria Math</vt:lpstr>
      <vt:lpstr>Lucida Sans</vt:lpstr>
      <vt:lpstr>Times New Roman</vt:lpstr>
      <vt:lpstr>Wingdings</vt:lpstr>
      <vt:lpstr>Office 主题​​</vt:lpstr>
      <vt:lpstr>KiCad PCB 设计讲座</vt:lpstr>
      <vt:lpstr>Part 1 PCB及电子电路相关知识补充</vt:lpstr>
      <vt:lpstr>Part 2 设计</vt:lpstr>
      <vt:lpstr>ISO 7810</vt:lpstr>
      <vt:lpstr>PowerPoint 演示文稿</vt:lpstr>
      <vt:lpstr>丝印和Top图案设计和导入</vt:lpstr>
      <vt:lpstr>PowerPoint 演示文稿</vt:lpstr>
      <vt:lpstr>Referance</vt:lpstr>
      <vt:lpstr>NFC原理和天线设计</vt:lpstr>
      <vt:lpstr>下面是补充知识，不想听电路的同学可以先睡一会</vt:lpstr>
      <vt:lpstr>How NTAG I2C plus works</vt:lpstr>
      <vt:lpstr>NFC focus products for each application need</vt:lpstr>
      <vt:lpstr>How NTAG I2C plus works</vt:lpstr>
      <vt:lpstr>NTAG I2C plus support package: Antenna design files</vt:lpstr>
      <vt:lpstr>Basic antenna theory  for NTAG I2C plus tags</vt:lpstr>
      <vt:lpstr>NTAG I2C plus electrical input capacitance</vt:lpstr>
      <vt:lpstr>Antenna coil electrical equivalent circuit</vt:lpstr>
      <vt:lpstr>PowerPoint 演示文稿</vt:lpstr>
      <vt:lpstr>Antenna design procedure  for NTAG I2C plus tags</vt:lpstr>
      <vt:lpstr>Antenna design procedure for NTAG I2C plus tags</vt:lpstr>
      <vt:lpstr>Design the antenna coil</vt:lpstr>
      <vt:lpstr>Antenna class based on ISO/IEC14443</vt:lpstr>
      <vt:lpstr>Antenna parameters for rectangular and round antennas</vt:lpstr>
      <vt:lpstr>Coil design calculation sheet</vt:lpstr>
      <vt:lpstr>Measure the antenna coil parameters</vt:lpstr>
      <vt:lpstr>Measuring the antenna coil parameters</vt:lpstr>
      <vt:lpstr>Calculate the resonant  capacitor value</vt:lpstr>
      <vt:lpstr>Calculating the parallel resonance capacitor</vt:lpstr>
      <vt:lpstr>PowerPoint 演示文稿</vt:lpstr>
      <vt:lpstr>Assemble &amp; measure resonant  frequency</vt:lpstr>
      <vt:lpstr>Assembling and measuring the tag resonant frequency</vt:lpstr>
      <vt:lpstr>Recap and closure</vt:lpstr>
      <vt:lpstr>Recap of the antenna tuning steps followed</vt:lpstr>
      <vt:lpstr>Further information</vt:lpstr>
      <vt:lpstr>Altium Designer PCB Design</vt:lpstr>
      <vt:lpstr>Part 3 AD20使用</vt:lpstr>
      <vt:lpstr>Part 4 PCB交付制作和元件焊接</vt:lpstr>
      <vt:lpstr>PCB代工厂</vt:lpstr>
      <vt:lpstr>PowerPoint 演示文稿</vt:lpstr>
      <vt:lpstr>PowerPoint 演示文稿</vt:lpstr>
      <vt:lpstr>元件购买</vt:lpstr>
      <vt:lpstr>PowerPoint 演示文稿</vt:lpstr>
      <vt:lpstr>PowerPoint 演示文稿</vt:lpstr>
      <vt:lpstr>贴片焊接</vt:lpstr>
      <vt:lpstr>QFN封装</vt:lpstr>
      <vt:lpstr>PowerPoint 演示文稿</vt:lpstr>
      <vt:lpstr>PowerPoint 演示文稿</vt:lpstr>
      <vt:lpstr>电容电阻、二极管</vt:lpstr>
      <vt:lpstr>Ref</vt:lpstr>
      <vt:lpstr>Part 5 写入信息</vt:lpstr>
      <vt:lpstr>使用NFC App即可</vt:lpstr>
      <vt:lpstr>PowerPoint 演示文稿</vt:lpstr>
      <vt:lpstr>PowerPoint 演示文稿</vt:lpstr>
      <vt:lpstr>绿板子上的效果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Tips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Altium Designer PCB设计 不完全教程</dc:title>
  <dc:creator>张 庭梁</dc:creator>
  <cp:lastModifiedBy>张 庭梁</cp:lastModifiedBy>
  <cp:revision>4</cp:revision>
  <dcterms:created xsi:type="dcterms:W3CDTF">2020-10-16T02:56:40Z</dcterms:created>
  <dcterms:modified xsi:type="dcterms:W3CDTF">2020-10-16T03:46:22Z</dcterms:modified>
</cp:coreProperties>
</file>